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21"/>
  </p:notesMasterIdLst>
  <p:sldIdLst>
    <p:sldId id="276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79" r:id="rId12"/>
    <p:sldId id="256" r:id="rId13"/>
    <p:sldId id="275" r:id="rId14"/>
    <p:sldId id="260" r:id="rId15"/>
    <p:sldId id="263" r:id="rId16"/>
    <p:sldId id="266" r:id="rId17"/>
    <p:sldId id="264" r:id="rId18"/>
    <p:sldId id="278" r:id="rId19"/>
    <p:sldId id="26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113" autoAdjust="0"/>
  </p:normalViewPr>
  <p:slideViewPr>
    <p:cSldViewPr>
      <p:cViewPr varScale="1">
        <p:scale>
          <a:sx n="67" d="100"/>
          <a:sy n="67" d="100"/>
        </p:scale>
        <p:origin x="1421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043C1A-DF67-4365-B05E-3D0030423D1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393885-EA97-40A5-8543-C6C976B7F1F9}">
      <dgm:prSet phldrT="[Text]" custT="1"/>
      <dgm:spPr/>
      <dgm:t>
        <a:bodyPr/>
        <a:lstStyle/>
        <a:p>
          <a:r>
            <a:rPr lang="en-US" sz="4000" dirty="0" smtClean="0"/>
            <a:t>S</a:t>
          </a:r>
          <a:endParaRPr lang="en-US" sz="4000" dirty="0"/>
        </a:p>
      </dgm:t>
    </dgm:pt>
    <dgm:pt modelId="{F0177839-B06D-436B-8842-7B38C8D81030}" type="parTrans" cxnId="{C86A3784-4F77-4F65-A1F9-5C4EC759EC63}">
      <dgm:prSet/>
      <dgm:spPr/>
      <dgm:t>
        <a:bodyPr/>
        <a:lstStyle/>
        <a:p>
          <a:endParaRPr lang="en-US"/>
        </a:p>
      </dgm:t>
    </dgm:pt>
    <dgm:pt modelId="{A10D9C8D-B963-425F-A032-713C062ACF98}" type="sibTrans" cxnId="{C86A3784-4F77-4F65-A1F9-5C4EC759EC63}">
      <dgm:prSet/>
      <dgm:spPr/>
      <dgm:t>
        <a:bodyPr/>
        <a:lstStyle/>
        <a:p>
          <a:endParaRPr lang="en-US"/>
        </a:p>
      </dgm:t>
    </dgm:pt>
    <dgm:pt modelId="{5CD11873-111A-4F79-A873-F8A8F9111392}">
      <dgm:prSet phldrT="[Text]"/>
      <dgm:spPr/>
      <dgm:t>
        <a:bodyPr/>
        <a:lstStyle/>
        <a:p>
          <a:r>
            <a:rPr lang="en-US" dirty="0" smtClean="0"/>
            <a:t>Measurable</a:t>
          </a:r>
          <a:endParaRPr lang="en-US" dirty="0"/>
        </a:p>
      </dgm:t>
    </dgm:pt>
    <dgm:pt modelId="{0E77F70B-94A9-45FB-81D3-82BF76E5165B}" type="parTrans" cxnId="{1F94B1A0-B893-4D48-9791-6C65B977F746}">
      <dgm:prSet/>
      <dgm:spPr/>
      <dgm:t>
        <a:bodyPr/>
        <a:lstStyle/>
        <a:p>
          <a:endParaRPr lang="en-US"/>
        </a:p>
      </dgm:t>
    </dgm:pt>
    <dgm:pt modelId="{F19EF5D3-7CBC-47D7-8618-59A84987F39C}" type="sibTrans" cxnId="{1F94B1A0-B893-4D48-9791-6C65B977F746}">
      <dgm:prSet/>
      <dgm:spPr/>
      <dgm:t>
        <a:bodyPr/>
        <a:lstStyle/>
        <a:p>
          <a:endParaRPr lang="en-US"/>
        </a:p>
      </dgm:t>
    </dgm:pt>
    <dgm:pt modelId="{E2165AE2-06B6-44BB-90B3-A6B009C419D3}">
      <dgm:prSet phldrT="[Text]" custT="1"/>
      <dgm:spPr/>
      <dgm:t>
        <a:bodyPr/>
        <a:lstStyle/>
        <a:p>
          <a:r>
            <a:rPr lang="en-US" sz="4000" dirty="0" smtClean="0"/>
            <a:t>A</a:t>
          </a:r>
          <a:endParaRPr lang="en-US" sz="4000" dirty="0"/>
        </a:p>
      </dgm:t>
    </dgm:pt>
    <dgm:pt modelId="{D5AB55D6-FC1C-4E08-ABAB-CA8EDDCBFEF4}" type="parTrans" cxnId="{2E7176E4-058C-4FE7-8EE6-517537F82672}">
      <dgm:prSet/>
      <dgm:spPr/>
      <dgm:t>
        <a:bodyPr/>
        <a:lstStyle/>
        <a:p>
          <a:endParaRPr lang="en-US"/>
        </a:p>
      </dgm:t>
    </dgm:pt>
    <dgm:pt modelId="{A7D67812-AE33-4F7C-8C10-DE5E172619BA}" type="sibTrans" cxnId="{2E7176E4-058C-4FE7-8EE6-517537F82672}">
      <dgm:prSet/>
      <dgm:spPr/>
      <dgm:t>
        <a:bodyPr/>
        <a:lstStyle/>
        <a:p>
          <a:endParaRPr lang="en-US"/>
        </a:p>
      </dgm:t>
    </dgm:pt>
    <dgm:pt modelId="{82121CAC-B9D7-404E-9D93-E2A1ECF1BEB2}">
      <dgm:prSet phldrT="[Text]"/>
      <dgm:spPr/>
      <dgm:t>
        <a:bodyPr/>
        <a:lstStyle/>
        <a:p>
          <a:r>
            <a:rPr lang="en-US" dirty="0" smtClean="0"/>
            <a:t>Achievable</a:t>
          </a:r>
          <a:endParaRPr lang="en-US" dirty="0"/>
        </a:p>
      </dgm:t>
    </dgm:pt>
    <dgm:pt modelId="{4B4D04A9-226A-4A6F-9CE0-FB988EAEC5AA}" type="parTrans" cxnId="{044CB7D0-340B-459D-872C-C299356348DE}">
      <dgm:prSet/>
      <dgm:spPr/>
      <dgm:t>
        <a:bodyPr/>
        <a:lstStyle/>
        <a:p>
          <a:endParaRPr lang="en-US"/>
        </a:p>
      </dgm:t>
    </dgm:pt>
    <dgm:pt modelId="{231345C9-B794-4AB7-A152-F46F91DA6776}" type="sibTrans" cxnId="{044CB7D0-340B-459D-872C-C299356348DE}">
      <dgm:prSet/>
      <dgm:spPr/>
      <dgm:t>
        <a:bodyPr/>
        <a:lstStyle/>
        <a:p>
          <a:endParaRPr lang="en-US"/>
        </a:p>
      </dgm:t>
    </dgm:pt>
    <dgm:pt modelId="{8768207D-B25D-40A5-8EAC-957872D193A8}">
      <dgm:prSet phldrT="[Text]" custT="1"/>
      <dgm:spPr/>
      <dgm:t>
        <a:bodyPr/>
        <a:lstStyle/>
        <a:p>
          <a:r>
            <a:rPr lang="en-US" sz="4000" dirty="0" smtClean="0"/>
            <a:t>R</a:t>
          </a:r>
          <a:endParaRPr lang="en-US" sz="4000" dirty="0"/>
        </a:p>
      </dgm:t>
    </dgm:pt>
    <dgm:pt modelId="{4B7B4752-5CAC-4C12-91C5-E0ED6E49680F}" type="parTrans" cxnId="{B54E2E88-33DF-4C0E-AF89-71618A6784DE}">
      <dgm:prSet/>
      <dgm:spPr/>
      <dgm:t>
        <a:bodyPr/>
        <a:lstStyle/>
        <a:p>
          <a:endParaRPr lang="en-US"/>
        </a:p>
      </dgm:t>
    </dgm:pt>
    <dgm:pt modelId="{3FA428E6-6EC7-4408-BC2F-E8782B6A515E}" type="sibTrans" cxnId="{B54E2E88-33DF-4C0E-AF89-71618A6784DE}">
      <dgm:prSet/>
      <dgm:spPr/>
      <dgm:t>
        <a:bodyPr/>
        <a:lstStyle/>
        <a:p>
          <a:endParaRPr lang="en-US"/>
        </a:p>
      </dgm:t>
    </dgm:pt>
    <dgm:pt modelId="{EB345953-723B-4906-B19C-9E59C7D29AF4}">
      <dgm:prSet phldrT="[Text]" custT="1"/>
      <dgm:spPr/>
      <dgm:t>
        <a:bodyPr/>
        <a:lstStyle/>
        <a:p>
          <a:r>
            <a:rPr lang="en-US" sz="4000" dirty="0" smtClean="0"/>
            <a:t>T</a:t>
          </a:r>
          <a:endParaRPr lang="en-US" sz="4000" dirty="0"/>
        </a:p>
      </dgm:t>
    </dgm:pt>
    <dgm:pt modelId="{02B10FB2-E6A7-41B0-A9E8-F28231DE7F54}" type="parTrans" cxnId="{6E907C4F-31A5-4767-BD59-B6D0FE02314F}">
      <dgm:prSet/>
      <dgm:spPr/>
      <dgm:t>
        <a:bodyPr/>
        <a:lstStyle/>
        <a:p>
          <a:endParaRPr lang="en-US"/>
        </a:p>
      </dgm:t>
    </dgm:pt>
    <dgm:pt modelId="{947C27C5-A28D-4604-BA71-5950197A8F9B}" type="sibTrans" cxnId="{6E907C4F-31A5-4767-BD59-B6D0FE02314F}">
      <dgm:prSet/>
      <dgm:spPr/>
      <dgm:t>
        <a:bodyPr/>
        <a:lstStyle/>
        <a:p>
          <a:endParaRPr lang="en-US"/>
        </a:p>
      </dgm:t>
    </dgm:pt>
    <dgm:pt modelId="{3E595522-3C7F-494B-8D3A-2E2CDD46C9AD}">
      <dgm:prSet phldrT="[Text]"/>
      <dgm:spPr/>
      <dgm:t>
        <a:bodyPr/>
        <a:lstStyle/>
        <a:p>
          <a:r>
            <a:rPr lang="en-US" dirty="0" smtClean="0"/>
            <a:t>Relevant</a:t>
          </a:r>
          <a:endParaRPr lang="en-US" dirty="0"/>
        </a:p>
      </dgm:t>
    </dgm:pt>
    <dgm:pt modelId="{4EBE6ABB-F29A-4CC0-BAC9-B3149B9F9859}" type="parTrans" cxnId="{85E1B429-91FD-4C09-886F-0E59E202107E}">
      <dgm:prSet/>
      <dgm:spPr/>
      <dgm:t>
        <a:bodyPr/>
        <a:lstStyle/>
        <a:p>
          <a:endParaRPr lang="en-US"/>
        </a:p>
      </dgm:t>
    </dgm:pt>
    <dgm:pt modelId="{38377802-BC99-4626-A3F0-CA4D826BED00}" type="sibTrans" cxnId="{85E1B429-91FD-4C09-886F-0E59E202107E}">
      <dgm:prSet/>
      <dgm:spPr/>
      <dgm:t>
        <a:bodyPr/>
        <a:lstStyle/>
        <a:p>
          <a:endParaRPr lang="en-US"/>
        </a:p>
      </dgm:t>
    </dgm:pt>
    <dgm:pt modelId="{B6D796A6-736D-46F8-B5D4-EDB7DF274E26}">
      <dgm:prSet phldrT="[Text]"/>
      <dgm:spPr/>
      <dgm:t>
        <a:bodyPr/>
        <a:lstStyle/>
        <a:p>
          <a:r>
            <a:rPr lang="en-US" dirty="0" smtClean="0"/>
            <a:t>Time-bound</a:t>
          </a:r>
          <a:endParaRPr lang="en-US" dirty="0"/>
        </a:p>
      </dgm:t>
    </dgm:pt>
    <dgm:pt modelId="{61B0D23C-843E-413F-8AE1-F25F9AF5B922}" type="parTrans" cxnId="{C08EF9BD-ED7F-4744-8D89-B049EC72F955}">
      <dgm:prSet/>
      <dgm:spPr/>
      <dgm:t>
        <a:bodyPr/>
        <a:lstStyle/>
        <a:p>
          <a:endParaRPr lang="en-US"/>
        </a:p>
      </dgm:t>
    </dgm:pt>
    <dgm:pt modelId="{5E472F81-C4C3-4EC0-B3DF-861EFE218844}" type="sibTrans" cxnId="{C08EF9BD-ED7F-4744-8D89-B049EC72F955}">
      <dgm:prSet/>
      <dgm:spPr/>
      <dgm:t>
        <a:bodyPr/>
        <a:lstStyle/>
        <a:p>
          <a:endParaRPr lang="en-US"/>
        </a:p>
      </dgm:t>
    </dgm:pt>
    <dgm:pt modelId="{7EEB02A0-1DA3-41DC-8551-DE8871820AD4}">
      <dgm:prSet phldrT="[Text]" custT="1"/>
      <dgm:spPr/>
      <dgm:t>
        <a:bodyPr/>
        <a:lstStyle/>
        <a:p>
          <a:r>
            <a:rPr lang="en-US" sz="4000" dirty="0" smtClean="0"/>
            <a:t>M</a:t>
          </a:r>
          <a:endParaRPr lang="en-US" sz="4000" dirty="0"/>
        </a:p>
      </dgm:t>
    </dgm:pt>
    <dgm:pt modelId="{ABD50AEA-3E70-47BF-AB36-28089C8E73E8}" type="sibTrans" cxnId="{9540AD7D-A484-435F-B992-98D2A66F4BEC}">
      <dgm:prSet/>
      <dgm:spPr/>
      <dgm:t>
        <a:bodyPr/>
        <a:lstStyle/>
        <a:p>
          <a:endParaRPr lang="en-US"/>
        </a:p>
      </dgm:t>
    </dgm:pt>
    <dgm:pt modelId="{C274E06A-3923-4221-A3E0-223A8128173C}" type="parTrans" cxnId="{9540AD7D-A484-435F-B992-98D2A66F4BEC}">
      <dgm:prSet/>
      <dgm:spPr/>
      <dgm:t>
        <a:bodyPr/>
        <a:lstStyle/>
        <a:p>
          <a:endParaRPr lang="en-US"/>
        </a:p>
      </dgm:t>
    </dgm:pt>
    <dgm:pt modelId="{094060B8-3488-4C82-A6EB-29012A3EC94B}">
      <dgm:prSet phldrT="[Text]"/>
      <dgm:spPr/>
      <dgm:t>
        <a:bodyPr/>
        <a:lstStyle/>
        <a:p>
          <a:r>
            <a:rPr lang="en-US" dirty="0" smtClean="0"/>
            <a:t>Specific</a:t>
          </a:r>
          <a:endParaRPr lang="en-US" dirty="0"/>
        </a:p>
      </dgm:t>
    </dgm:pt>
    <dgm:pt modelId="{C9E67B85-A289-436A-A5A5-C9FC136B4B57}" type="sibTrans" cxnId="{6B7F530F-CD64-4DFC-88FC-2AD21AB93D77}">
      <dgm:prSet/>
      <dgm:spPr/>
      <dgm:t>
        <a:bodyPr/>
        <a:lstStyle/>
        <a:p>
          <a:endParaRPr lang="en-US"/>
        </a:p>
      </dgm:t>
    </dgm:pt>
    <dgm:pt modelId="{5FDC8C5B-A2D0-45C7-8E36-115F7CFC219C}" type="parTrans" cxnId="{6B7F530F-CD64-4DFC-88FC-2AD21AB93D77}">
      <dgm:prSet/>
      <dgm:spPr/>
      <dgm:t>
        <a:bodyPr/>
        <a:lstStyle/>
        <a:p>
          <a:endParaRPr lang="en-US"/>
        </a:p>
      </dgm:t>
    </dgm:pt>
    <dgm:pt modelId="{DA9B15DD-3863-4C5F-AA5C-142614E6876D}" type="pres">
      <dgm:prSet presAssocID="{79043C1A-DF67-4365-B05E-3D0030423D1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F49BA4D-93B5-4329-9F1A-578C6E139AFE}" type="pres">
      <dgm:prSet presAssocID="{EA393885-EA97-40A5-8543-C6C976B7F1F9}" presName="composite" presStyleCnt="0"/>
      <dgm:spPr/>
    </dgm:pt>
    <dgm:pt modelId="{5E8EBBF0-7B6F-45D0-995D-3DAAA7FC3287}" type="pres">
      <dgm:prSet presAssocID="{EA393885-EA97-40A5-8543-C6C976B7F1F9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351155-1B5E-4C08-986F-8AC033782E89}" type="pres">
      <dgm:prSet presAssocID="{EA393885-EA97-40A5-8543-C6C976B7F1F9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967683-2F3D-43EA-827A-84115B06DF8B}" type="pres">
      <dgm:prSet presAssocID="{A10D9C8D-B963-425F-A032-713C062ACF98}" presName="sp" presStyleCnt="0"/>
      <dgm:spPr/>
    </dgm:pt>
    <dgm:pt modelId="{92FA3594-5B50-49A4-852D-8216FF820BFA}" type="pres">
      <dgm:prSet presAssocID="{7EEB02A0-1DA3-41DC-8551-DE8871820AD4}" presName="composite" presStyleCnt="0"/>
      <dgm:spPr/>
    </dgm:pt>
    <dgm:pt modelId="{2A35F33F-8A21-4068-9B97-CC7B1905CEB2}" type="pres">
      <dgm:prSet presAssocID="{7EEB02A0-1DA3-41DC-8551-DE8871820AD4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B29F50-2C57-4738-8A2D-05998DC02459}" type="pres">
      <dgm:prSet presAssocID="{7EEB02A0-1DA3-41DC-8551-DE8871820AD4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EC2E49-F291-4299-9763-51AE243FA984}" type="pres">
      <dgm:prSet presAssocID="{ABD50AEA-3E70-47BF-AB36-28089C8E73E8}" presName="sp" presStyleCnt="0"/>
      <dgm:spPr/>
    </dgm:pt>
    <dgm:pt modelId="{71308604-7C5E-49AD-A8C5-E3AA5B96BB4C}" type="pres">
      <dgm:prSet presAssocID="{E2165AE2-06B6-44BB-90B3-A6B009C419D3}" presName="composite" presStyleCnt="0"/>
      <dgm:spPr/>
    </dgm:pt>
    <dgm:pt modelId="{E2453381-50DD-4899-9E18-5F77E8A26BB2}" type="pres">
      <dgm:prSet presAssocID="{E2165AE2-06B6-44BB-90B3-A6B009C419D3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E87E96-13B0-46CD-ABA3-AF7299DC9681}" type="pres">
      <dgm:prSet presAssocID="{E2165AE2-06B6-44BB-90B3-A6B009C419D3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99EB98-CC7E-4995-87D9-B7609718C739}" type="pres">
      <dgm:prSet presAssocID="{A7D67812-AE33-4F7C-8C10-DE5E172619BA}" presName="sp" presStyleCnt="0"/>
      <dgm:spPr/>
    </dgm:pt>
    <dgm:pt modelId="{CE6D8661-AD39-4BE4-9D60-EE9D885571ED}" type="pres">
      <dgm:prSet presAssocID="{8768207D-B25D-40A5-8EAC-957872D193A8}" presName="composite" presStyleCnt="0"/>
      <dgm:spPr/>
    </dgm:pt>
    <dgm:pt modelId="{3226B7C5-BB6D-4842-B7AD-6E2D6DD27ED2}" type="pres">
      <dgm:prSet presAssocID="{8768207D-B25D-40A5-8EAC-957872D193A8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7767DB-CF05-4F64-A43E-385CC5F3B671}" type="pres">
      <dgm:prSet presAssocID="{8768207D-B25D-40A5-8EAC-957872D193A8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69EFD6-D5E5-4A31-86D0-9EB440DBDA48}" type="pres">
      <dgm:prSet presAssocID="{3FA428E6-6EC7-4408-BC2F-E8782B6A515E}" presName="sp" presStyleCnt="0"/>
      <dgm:spPr/>
    </dgm:pt>
    <dgm:pt modelId="{85EB1646-AD3A-42AF-961D-DC7C2ACB373E}" type="pres">
      <dgm:prSet presAssocID="{EB345953-723B-4906-B19C-9E59C7D29AF4}" presName="composite" presStyleCnt="0"/>
      <dgm:spPr/>
    </dgm:pt>
    <dgm:pt modelId="{013CF8BB-7E5B-4706-8B04-A6ECEDA671D7}" type="pres">
      <dgm:prSet presAssocID="{EB345953-723B-4906-B19C-9E59C7D29AF4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F8DE4C-F377-4DC3-B469-FBC04BB5921A}" type="pres">
      <dgm:prSet presAssocID="{EB345953-723B-4906-B19C-9E59C7D29AF4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533BA4-2B18-4905-97C9-8C32EFACA7AF}" type="presOf" srcId="{094060B8-3488-4C82-A6EB-29012A3EC94B}" destId="{21351155-1B5E-4C08-986F-8AC033782E89}" srcOrd="0" destOrd="0" presId="urn:microsoft.com/office/officeart/2005/8/layout/chevron2"/>
    <dgm:cxn modelId="{C8713123-BCE2-42A3-AC99-7275BF807A74}" type="presOf" srcId="{EA393885-EA97-40A5-8543-C6C976B7F1F9}" destId="{5E8EBBF0-7B6F-45D0-995D-3DAAA7FC3287}" srcOrd="0" destOrd="0" presId="urn:microsoft.com/office/officeart/2005/8/layout/chevron2"/>
    <dgm:cxn modelId="{6A2C331E-789B-408F-9B56-95371CAA5C74}" type="presOf" srcId="{7EEB02A0-1DA3-41DC-8551-DE8871820AD4}" destId="{2A35F33F-8A21-4068-9B97-CC7B1905CEB2}" srcOrd="0" destOrd="0" presId="urn:microsoft.com/office/officeart/2005/8/layout/chevron2"/>
    <dgm:cxn modelId="{75D3E354-633C-459D-A41A-D0413379CD4C}" type="presOf" srcId="{5CD11873-111A-4F79-A873-F8A8F9111392}" destId="{21B29F50-2C57-4738-8A2D-05998DC02459}" srcOrd="0" destOrd="0" presId="urn:microsoft.com/office/officeart/2005/8/layout/chevron2"/>
    <dgm:cxn modelId="{C86A3784-4F77-4F65-A1F9-5C4EC759EC63}" srcId="{79043C1A-DF67-4365-B05E-3D0030423D1C}" destId="{EA393885-EA97-40A5-8543-C6C976B7F1F9}" srcOrd="0" destOrd="0" parTransId="{F0177839-B06D-436B-8842-7B38C8D81030}" sibTransId="{A10D9C8D-B963-425F-A032-713C062ACF98}"/>
    <dgm:cxn modelId="{2E7176E4-058C-4FE7-8EE6-517537F82672}" srcId="{79043C1A-DF67-4365-B05E-3D0030423D1C}" destId="{E2165AE2-06B6-44BB-90B3-A6B009C419D3}" srcOrd="2" destOrd="0" parTransId="{D5AB55D6-FC1C-4E08-ABAB-CA8EDDCBFEF4}" sibTransId="{A7D67812-AE33-4F7C-8C10-DE5E172619BA}"/>
    <dgm:cxn modelId="{9540AD7D-A484-435F-B992-98D2A66F4BEC}" srcId="{79043C1A-DF67-4365-B05E-3D0030423D1C}" destId="{7EEB02A0-1DA3-41DC-8551-DE8871820AD4}" srcOrd="1" destOrd="0" parTransId="{C274E06A-3923-4221-A3E0-223A8128173C}" sibTransId="{ABD50AEA-3E70-47BF-AB36-28089C8E73E8}"/>
    <dgm:cxn modelId="{B54E2E88-33DF-4C0E-AF89-71618A6784DE}" srcId="{79043C1A-DF67-4365-B05E-3D0030423D1C}" destId="{8768207D-B25D-40A5-8EAC-957872D193A8}" srcOrd="3" destOrd="0" parTransId="{4B7B4752-5CAC-4C12-91C5-E0ED6E49680F}" sibTransId="{3FA428E6-6EC7-4408-BC2F-E8782B6A515E}"/>
    <dgm:cxn modelId="{C08EF9BD-ED7F-4744-8D89-B049EC72F955}" srcId="{EB345953-723B-4906-B19C-9E59C7D29AF4}" destId="{B6D796A6-736D-46F8-B5D4-EDB7DF274E26}" srcOrd="0" destOrd="0" parTransId="{61B0D23C-843E-413F-8AE1-F25F9AF5B922}" sibTransId="{5E472F81-C4C3-4EC0-B3DF-861EFE218844}"/>
    <dgm:cxn modelId="{6E907C4F-31A5-4767-BD59-B6D0FE02314F}" srcId="{79043C1A-DF67-4365-B05E-3D0030423D1C}" destId="{EB345953-723B-4906-B19C-9E59C7D29AF4}" srcOrd="4" destOrd="0" parTransId="{02B10FB2-E6A7-41B0-A9E8-F28231DE7F54}" sibTransId="{947C27C5-A28D-4604-BA71-5950197A8F9B}"/>
    <dgm:cxn modelId="{80108892-31CE-45D0-B0F2-A72A35E75A08}" type="presOf" srcId="{3E595522-3C7F-494B-8D3A-2E2CDD46C9AD}" destId="{C77767DB-CF05-4F64-A43E-385CC5F3B671}" srcOrd="0" destOrd="0" presId="urn:microsoft.com/office/officeart/2005/8/layout/chevron2"/>
    <dgm:cxn modelId="{6B7F530F-CD64-4DFC-88FC-2AD21AB93D77}" srcId="{EA393885-EA97-40A5-8543-C6C976B7F1F9}" destId="{094060B8-3488-4C82-A6EB-29012A3EC94B}" srcOrd="0" destOrd="0" parTransId="{5FDC8C5B-A2D0-45C7-8E36-115F7CFC219C}" sibTransId="{C9E67B85-A289-436A-A5A5-C9FC136B4B57}"/>
    <dgm:cxn modelId="{516B55F3-9E03-4540-9C28-727CB8D7D224}" type="presOf" srcId="{79043C1A-DF67-4365-B05E-3D0030423D1C}" destId="{DA9B15DD-3863-4C5F-AA5C-142614E6876D}" srcOrd="0" destOrd="0" presId="urn:microsoft.com/office/officeart/2005/8/layout/chevron2"/>
    <dgm:cxn modelId="{8942745F-188C-44BF-A42E-61FB311BDC3D}" type="presOf" srcId="{E2165AE2-06B6-44BB-90B3-A6B009C419D3}" destId="{E2453381-50DD-4899-9E18-5F77E8A26BB2}" srcOrd="0" destOrd="0" presId="urn:microsoft.com/office/officeart/2005/8/layout/chevron2"/>
    <dgm:cxn modelId="{85E1B429-91FD-4C09-886F-0E59E202107E}" srcId="{8768207D-B25D-40A5-8EAC-957872D193A8}" destId="{3E595522-3C7F-494B-8D3A-2E2CDD46C9AD}" srcOrd="0" destOrd="0" parTransId="{4EBE6ABB-F29A-4CC0-BAC9-B3149B9F9859}" sibTransId="{38377802-BC99-4626-A3F0-CA4D826BED00}"/>
    <dgm:cxn modelId="{225877A6-3695-426E-90D6-E255D83115A9}" type="presOf" srcId="{8768207D-B25D-40A5-8EAC-957872D193A8}" destId="{3226B7C5-BB6D-4842-B7AD-6E2D6DD27ED2}" srcOrd="0" destOrd="0" presId="urn:microsoft.com/office/officeart/2005/8/layout/chevron2"/>
    <dgm:cxn modelId="{1F94B1A0-B893-4D48-9791-6C65B977F746}" srcId="{7EEB02A0-1DA3-41DC-8551-DE8871820AD4}" destId="{5CD11873-111A-4F79-A873-F8A8F9111392}" srcOrd="0" destOrd="0" parTransId="{0E77F70B-94A9-45FB-81D3-82BF76E5165B}" sibTransId="{F19EF5D3-7CBC-47D7-8618-59A84987F39C}"/>
    <dgm:cxn modelId="{4DCE81A1-2936-4F81-AFE8-48067E25EC8F}" type="presOf" srcId="{B6D796A6-736D-46F8-B5D4-EDB7DF274E26}" destId="{DEF8DE4C-F377-4DC3-B469-FBC04BB5921A}" srcOrd="0" destOrd="0" presId="urn:microsoft.com/office/officeart/2005/8/layout/chevron2"/>
    <dgm:cxn modelId="{C5A18B6F-191A-483B-9684-FB7341DD99F6}" type="presOf" srcId="{82121CAC-B9D7-404E-9D93-E2A1ECF1BEB2}" destId="{D3E87E96-13B0-46CD-ABA3-AF7299DC9681}" srcOrd="0" destOrd="0" presId="urn:microsoft.com/office/officeart/2005/8/layout/chevron2"/>
    <dgm:cxn modelId="{299A5C3C-8CA6-4419-8C3A-F39F59D0976C}" type="presOf" srcId="{EB345953-723B-4906-B19C-9E59C7D29AF4}" destId="{013CF8BB-7E5B-4706-8B04-A6ECEDA671D7}" srcOrd="0" destOrd="0" presId="urn:microsoft.com/office/officeart/2005/8/layout/chevron2"/>
    <dgm:cxn modelId="{044CB7D0-340B-459D-872C-C299356348DE}" srcId="{E2165AE2-06B6-44BB-90B3-A6B009C419D3}" destId="{82121CAC-B9D7-404E-9D93-E2A1ECF1BEB2}" srcOrd="0" destOrd="0" parTransId="{4B4D04A9-226A-4A6F-9CE0-FB988EAEC5AA}" sibTransId="{231345C9-B794-4AB7-A152-F46F91DA6776}"/>
    <dgm:cxn modelId="{6EF0AC08-4DB8-4C78-8404-0822CE294337}" type="presParOf" srcId="{DA9B15DD-3863-4C5F-AA5C-142614E6876D}" destId="{6F49BA4D-93B5-4329-9F1A-578C6E139AFE}" srcOrd="0" destOrd="0" presId="urn:microsoft.com/office/officeart/2005/8/layout/chevron2"/>
    <dgm:cxn modelId="{621606B1-AEFE-4A47-AD79-BB5A3F4C126E}" type="presParOf" srcId="{6F49BA4D-93B5-4329-9F1A-578C6E139AFE}" destId="{5E8EBBF0-7B6F-45D0-995D-3DAAA7FC3287}" srcOrd="0" destOrd="0" presId="urn:microsoft.com/office/officeart/2005/8/layout/chevron2"/>
    <dgm:cxn modelId="{3B6AACE5-6949-41D3-BE51-21B9C9DBD344}" type="presParOf" srcId="{6F49BA4D-93B5-4329-9F1A-578C6E139AFE}" destId="{21351155-1B5E-4C08-986F-8AC033782E89}" srcOrd="1" destOrd="0" presId="urn:microsoft.com/office/officeart/2005/8/layout/chevron2"/>
    <dgm:cxn modelId="{B9FB7BAA-E359-457C-A659-BFCCC43CF0A1}" type="presParOf" srcId="{DA9B15DD-3863-4C5F-AA5C-142614E6876D}" destId="{BF967683-2F3D-43EA-827A-84115B06DF8B}" srcOrd="1" destOrd="0" presId="urn:microsoft.com/office/officeart/2005/8/layout/chevron2"/>
    <dgm:cxn modelId="{E6070B77-114B-4D58-9D3B-BA1ADADA34CC}" type="presParOf" srcId="{DA9B15DD-3863-4C5F-AA5C-142614E6876D}" destId="{92FA3594-5B50-49A4-852D-8216FF820BFA}" srcOrd="2" destOrd="0" presId="urn:microsoft.com/office/officeart/2005/8/layout/chevron2"/>
    <dgm:cxn modelId="{63C821AB-F651-4865-A6BE-2DAC00E2A03D}" type="presParOf" srcId="{92FA3594-5B50-49A4-852D-8216FF820BFA}" destId="{2A35F33F-8A21-4068-9B97-CC7B1905CEB2}" srcOrd="0" destOrd="0" presId="urn:microsoft.com/office/officeart/2005/8/layout/chevron2"/>
    <dgm:cxn modelId="{F15F083D-D143-4D03-B7F0-DECF28C59792}" type="presParOf" srcId="{92FA3594-5B50-49A4-852D-8216FF820BFA}" destId="{21B29F50-2C57-4738-8A2D-05998DC02459}" srcOrd="1" destOrd="0" presId="urn:microsoft.com/office/officeart/2005/8/layout/chevron2"/>
    <dgm:cxn modelId="{150C111C-B351-498A-AFC5-3315F2BF36A4}" type="presParOf" srcId="{DA9B15DD-3863-4C5F-AA5C-142614E6876D}" destId="{73EC2E49-F291-4299-9763-51AE243FA984}" srcOrd="3" destOrd="0" presId="urn:microsoft.com/office/officeart/2005/8/layout/chevron2"/>
    <dgm:cxn modelId="{FBDB5B9E-ADB3-4D38-B1A8-DC218EECBDE4}" type="presParOf" srcId="{DA9B15DD-3863-4C5F-AA5C-142614E6876D}" destId="{71308604-7C5E-49AD-A8C5-E3AA5B96BB4C}" srcOrd="4" destOrd="0" presId="urn:microsoft.com/office/officeart/2005/8/layout/chevron2"/>
    <dgm:cxn modelId="{F916C8C0-459C-4CFC-9518-98F74492E91A}" type="presParOf" srcId="{71308604-7C5E-49AD-A8C5-E3AA5B96BB4C}" destId="{E2453381-50DD-4899-9E18-5F77E8A26BB2}" srcOrd="0" destOrd="0" presId="urn:microsoft.com/office/officeart/2005/8/layout/chevron2"/>
    <dgm:cxn modelId="{829BBC1F-7450-4E35-9B2C-C28F839A5C79}" type="presParOf" srcId="{71308604-7C5E-49AD-A8C5-E3AA5B96BB4C}" destId="{D3E87E96-13B0-46CD-ABA3-AF7299DC9681}" srcOrd="1" destOrd="0" presId="urn:microsoft.com/office/officeart/2005/8/layout/chevron2"/>
    <dgm:cxn modelId="{B47265A0-0506-4646-94A7-CB36F2BFB87E}" type="presParOf" srcId="{DA9B15DD-3863-4C5F-AA5C-142614E6876D}" destId="{8599EB98-CC7E-4995-87D9-B7609718C739}" srcOrd="5" destOrd="0" presId="urn:microsoft.com/office/officeart/2005/8/layout/chevron2"/>
    <dgm:cxn modelId="{C8AA5E03-D21E-464E-B617-46562A2D77CF}" type="presParOf" srcId="{DA9B15DD-3863-4C5F-AA5C-142614E6876D}" destId="{CE6D8661-AD39-4BE4-9D60-EE9D885571ED}" srcOrd="6" destOrd="0" presId="urn:microsoft.com/office/officeart/2005/8/layout/chevron2"/>
    <dgm:cxn modelId="{E3C974B3-E037-4035-A26C-07313B4752D6}" type="presParOf" srcId="{CE6D8661-AD39-4BE4-9D60-EE9D885571ED}" destId="{3226B7C5-BB6D-4842-B7AD-6E2D6DD27ED2}" srcOrd="0" destOrd="0" presId="urn:microsoft.com/office/officeart/2005/8/layout/chevron2"/>
    <dgm:cxn modelId="{3E592D8C-2CC7-4712-96F3-3DF60688B581}" type="presParOf" srcId="{CE6D8661-AD39-4BE4-9D60-EE9D885571ED}" destId="{C77767DB-CF05-4F64-A43E-385CC5F3B671}" srcOrd="1" destOrd="0" presId="urn:microsoft.com/office/officeart/2005/8/layout/chevron2"/>
    <dgm:cxn modelId="{F5CA59EA-14FE-4692-A715-EDCDB259EC16}" type="presParOf" srcId="{DA9B15DD-3863-4C5F-AA5C-142614E6876D}" destId="{1F69EFD6-D5E5-4A31-86D0-9EB440DBDA48}" srcOrd="7" destOrd="0" presId="urn:microsoft.com/office/officeart/2005/8/layout/chevron2"/>
    <dgm:cxn modelId="{2E2A8D01-1212-4D46-8DDA-A8DA31B31148}" type="presParOf" srcId="{DA9B15DD-3863-4C5F-AA5C-142614E6876D}" destId="{85EB1646-AD3A-42AF-961D-DC7C2ACB373E}" srcOrd="8" destOrd="0" presId="urn:microsoft.com/office/officeart/2005/8/layout/chevron2"/>
    <dgm:cxn modelId="{841DA6B4-43C8-4DBB-85A9-E835C9869066}" type="presParOf" srcId="{85EB1646-AD3A-42AF-961D-DC7C2ACB373E}" destId="{013CF8BB-7E5B-4706-8B04-A6ECEDA671D7}" srcOrd="0" destOrd="0" presId="urn:microsoft.com/office/officeart/2005/8/layout/chevron2"/>
    <dgm:cxn modelId="{ABE437B8-2502-4BFC-8819-59A489DFBCEC}" type="presParOf" srcId="{85EB1646-AD3A-42AF-961D-DC7C2ACB373E}" destId="{DEF8DE4C-F377-4DC3-B469-FBC04BB5921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8EBBF0-7B6F-45D0-995D-3DAAA7FC3287}">
      <dsp:nvSpPr>
        <dsp:cNvPr id="0" name=""/>
        <dsp:cNvSpPr/>
      </dsp:nvSpPr>
      <dsp:spPr>
        <a:xfrm rot="5400000">
          <a:off x="-134810" y="138693"/>
          <a:ext cx="898734" cy="6291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S</a:t>
          </a:r>
          <a:endParaRPr lang="en-US" sz="4000" kern="1200" dirty="0"/>
        </a:p>
      </dsp:txBody>
      <dsp:txXfrm rot="-5400000">
        <a:off x="0" y="318440"/>
        <a:ext cx="629114" cy="269620"/>
      </dsp:txXfrm>
    </dsp:sp>
    <dsp:sp modelId="{21351155-1B5E-4C08-986F-8AC033782E89}">
      <dsp:nvSpPr>
        <dsp:cNvPr id="0" name=""/>
        <dsp:cNvSpPr/>
      </dsp:nvSpPr>
      <dsp:spPr>
        <a:xfrm rot="5400000">
          <a:off x="3794214" y="-3161217"/>
          <a:ext cx="584484" cy="69146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dirty="0" smtClean="0"/>
            <a:t>Specific</a:t>
          </a:r>
          <a:endParaRPr lang="en-US" sz="3400" kern="1200" dirty="0"/>
        </a:p>
      </dsp:txBody>
      <dsp:txXfrm rot="-5400000">
        <a:off x="629114" y="32415"/>
        <a:ext cx="6886153" cy="527420"/>
      </dsp:txXfrm>
    </dsp:sp>
    <dsp:sp modelId="{2A35F33F-8A21-4068-9B97-CC7B1905CEB2}">
      <dsp:nvSpPr>
        <dsp:cNvPr id="0" name=""/>
        <dsp:cNvSpPr/>
      </dsp:nvSpPr>
      <dsp:spPr>
        <a:xfrm rot="5400000">
          <a:off x="-134810" y="917749"/>
          <a:ext cx="898734" cy="6291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M</a:t>
          </a:r>
          <a:endParaRPr lang="en-US" sz="4000" kern="1200" dirty="0"/>
        </a:p>
      </dsp:txBody>
      <dsp:txXfrm rot="-5400000">
        <a:off x="0" y="1097496"/>
        <a:ext cx="629114" cy="269620"/>
      </dsp:txXfrm>
    </dsp:sp>
    <dsp:sp modelId="{21B29F50-2C57-4738-8A2D-05998DC02459}">
      <dsp:nvSpPr>
        <dsp:cNvPr id="0" name=""/>
        <dsp:cNvSpPr/>
      </dsp:nvSpPr>
      <dsp:spPr>
        <a:xfrm rot="5400000">
          <a:off x="3794368" y="-2382315"/>
          <a:ext cx="584177" cy="69146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dirty="0" smtClean="0"/>
            <a:t>Measurable</a:t>
          </a:r>
          <a:endParaRPr lang="en-US" sz="3400" kern="1200" dirty="0"/>
        </a:p>
      </dsp:txBody>
      <dsp:txXfrm rot="-5400000">
        <a:off x="629115" y="811455"/>
        <a:ext cx="6886168" cy="527143"/>
      </dsp:txXfrm>
    </dsp:sp>
    <dsp:sp modelId="{E2453381-50DD-4899-9E18-5F77E8A26BB2}">
      <dsp:nvSpPr>
        <dsp:cNvPr id="0" name=""/>
        <dsp:cNvSpPr/>
      </dsp:nvSpPr>
      <dsp:spPr>
        <a:xfrm rot="5400000">
          <a:off x="-134810" y="1696805"/>
          <a:ext cx="898734" cy="6291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A</a:t>
          </a:r>
          <a:endParaRPr lang="en-US" sz="4000" kern="1200" dirty="0"/>
        </a:p>
      </dsp:txBody>
      <dsp:txXfrm rot="-5400000">
        <a:off x="0" y="1876552"/>
        <a:ext cx="629114" cy="269620"/>
      </dsp:txXfrm>
    </dsp:sp>
    <dsp:sp modelId="{D3E87E96-13B0-46CD-ABA3-AF7299DC9681}">
      <dsp:nvSpPr>
        <dsp:cNvPr id="0" name=""/>
        <dsp:cNvSpPr/>
      </dsp:nvSpPr>
      <dsp:spPr>
        <a:xfrm rot="5400000">
          <a:off x="3794368" y="-1603258"/>
          <a:ext cx="584177" cy="69146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dirty="0" smtClean="0"/>
            <a:t>Achievable</a:t>
          </a:r>
          <a:endParaRPr lang="en-US" sz="3400" kern="1200" dirty="0"/>
        </a:p>
      </dsp:txBody>
      <dsp:txXfrm rot="-5400000">
        <a:off x="629115" y="1590512"/>
        <a:ext cx="6886168" cy="527143"/>
      </dsp:txXfrm>
    </dsp:sp>
    <dsp:sp modelId="{3226B7C5-BB6D-4842-B7AD-6E2D6DD27ED2}">
      <dsp:nvSpPr>
        <dsp:cNvPr id="0" name=""/>
        <dsp:cNvSpPr/>
      </dsp:nvSpPr>
      <dsp:spPr>
        <a:xfrm rot="5400000">
          <a:off x="-134810" y="2475861"/>
          <a:ext cx="898734" cy="6291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R</a:t>
          </a:r>
          <a:endParaRPr lang="en-US" sz="4000" kern="1200" dirty="0"/>
        </a:p>
      </dsp:txBody>
      <dsp:txXfrm rot="-5400000">
        <a:off x="0" y="2655608"/>
        <a:ext cx="629114" cy="269620"/>
      </dsp:txXfrm>
    </dsp:sp>
    <dsp:sp modelId="{C77767DB-CF05-4F64-A43E-385CC5F3B671}">
      <dsp:nvSpPr>
        <dsp:cNvPr id="0" name=""/>
        <dsp:cNvSpPr/>
      </dsp:nvSpPr>
      <dsp:spPr>
        <a:xfrm rot="5400000">
          <a:off x="3794368" y="-824202"/>
          <a:ext cx="584177" cy="69146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dirty="0" smtClean="0"/>
            <a:t>Relevant</a:t>
          </a:r>
          <a:endParaRPr lang="en-US" sz="3400" kern="1200" dirty="0"/>
        </a:p>
      </dsp:txBody>
      <dsp:txXfrm rot="-5400000">
        <a:off x="629115" y="2369568"/>
        <a:ext cx="6886168" cy="527143"/>
      </dsp:txXfrm>
    </dsp:sp>
    <dsp:sp modelId="{013CF8BB-7E5B-4706-8B04-A6ECEDA671D7}">
      <dsp:nvSpPr>
        <dsp:cNvPr id="0" name=""/>
        <dsp:cNvSpPr/>
      </dsp:nvSpPr>
      <dsp:spPr>
        <a:xfrm rot="5400000">
          <a:off x="-134810" y="3254917"/>
          <a:ext cx="898734" cy="6291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T</a:t>
          </a:r>
          <a:endParaRPr lang="en-US" sz="4000" kern="1200" dirty="0"/>
        </a:p>
      </dsp:txBody>
      <dsp:txXfrm rot="-5400000">
        <a:off x="0" y="3434664"/>
        <a:ext cx="629114" cy="269620"/>
      </dsp:txXfrm>
    </dsp:sp>
    <dsp:sp modelId="{DEF8DE4C-F377-4DC3-B469-FBC04BB5921A}">
      <dsp:nvSpPr>
        <dsp:cNvPr id="0" name=""/>
        <dsp:cNvSpPr/>
      </dsp:nvSpPr>
      <dsp:spPr>
        <a:xfrm rot="5400000">
          <a:off x="3794368" y="-45146"/>
          <a:ext cx="584177" cy="69146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dirty="0" smtClean="0"/>
            <a:t>Time-bound</a:t>
          </a:r>
          <a:endParaRPr lang="en-US" sz="3400" kern="1200" dirty="0"/>
        </a:p>
      </dsp:txBody>
      <dsp:txXfrm rot="-5400000">
        <a:off x="629115" y="3148624"/>
        <a:ext cx="6886168" cy="5271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F9B0C-AA36-42B7-B522-14AFB48DFE4E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D7B38-555B-4261-843A-84FC89CA6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419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make sense</a:t>
            </a:r>
            <a:r>
              <a:rPr lang="en-US" baseline="0" dirty="0" smtClean="0"/>
              <a:t> of what we learned.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D7B38-555B-4261-843A-84FC89CA622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Many of you are already familiar with the Action Plan which was implemented during the previous conference program.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D7B38-555B-4261-843A-84FC89CA622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135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 least 2 concepts learned – which means 2 separate action plans.</a:t>
            </a:r>
          </a:p>
          <a:p>
            <a:endParaRPr lang="en-US" dirty="0" smtClean="0"/>
          </a:p>
          <a:p>
            <a:r>
              <a:rPr lang="en-US" dirty="0" smtClean="0"/>
              <a:t>Completion/Implementation date – go back to the time-bound</a:t>
            </a:r>
            <a:r>
              <a:rPr lang="en-US" baseline="0" dirty="0" smtClean="0"/>
              <a:t> concept.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Must have supervisors signature!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D7B38-555B-4261-843A-84FC89CA622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 LEARN</a:t>
            </a:r>
            <a:r>
              <a:rPr lang="en-US" baseline="0" dirty="0" smtClean="0"/>
              <a:t>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Contact presenters or myself, research.  If you have questions…ask.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D7B38-555B-4261-843A-84FC89CA622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483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FB4B3-D1D2-47BF-B8EC-B71B0456F62A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687B-E6C6-4D1C-9037-2D2F8D36F84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775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FB4B3-D1D2-47BF-B8EC-B71B0456F62A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687B-E6C6-4D1C-9037-2D2F8D36F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3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FB4B3-D1D2-47BF-B8EC-B71B0456F62A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687B-E6C6-4D1C-9037-2D2F8D36F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84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1" y="2733709"/>
            <a:ext cx="6108101" cy="1373070"/>
          </a:xfrm>
        </p:spPr>
        <p:txBody>
          <a:bodyPr anchor="b">
            <a:noAutofit/>
          </a:bodyPr>
          <a:lstStyle>
            <a:lvl1pPr algn="r">
              <a:defRPr sz="40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15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9649-CE34-4C07-9E05-620EFA372BD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1510" y="2750337"/>
            <a:ext cx="878916" cy="1356442"/>
          </a:xfrm>
        </p:spPr>
        <p:txBody>
          <a:bodyPr/>
          <a:lstStyle/>
          <a:p>
            <a:fld id="{1982A545-4EB6-44CE-AD81-D5584DA6E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421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9649-CE34-4C07-9E05-620EFA372BD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A545-4EB6-44CE-AD81-D5584DA6E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47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7828359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68" y="4087901"/>
            <a:ext cx="1202248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69" y="2726267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2" y="2869895"/>
            <a:ext cx="7210395" cy="1090788"/>
          </a:xfrm>
        </p:spPr>
        <p:txBody>
          <a:bodyPr anchor="ctr">
            <a:normAutofit/>
          </a:bodyPr>
          <a:lstStyle>
            <a:lvl1pPr algn="r"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2" y="4232172"/>
            <a:ext cx="7210395" cy="1704017"/>
          </a:xfrm>
        </p:spPr>
        <p:txBody>
          <a:bodyPr>
            <a:normAutofit/>
          </a:bodyPr>
          <a:lstStyle>
            <a:lvl1pPr marL="0" indent="0" algn="r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9649-CE34-4C07-9E05-620EFA372BD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7092" y="2869896"/>
            <a:ext cx="865613" cy="1090789"/>
          </a:xfrm>
        </p:spPr>
        <p:txBody>
          <a:bodyPr/>
          <a:lstStyle/>
          <a:p>
            <a:fld id="{1982A545-4EB6-44CE-AD81-D5584DA6E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37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0240" y="2336873"/>
            <a:ext cx="3523769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5592" y="2336873"/>
            <a:ext cx="3525044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9649-CE34-4C07-9E05-620EFA372BD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A545-4EB6-44CE-AD81-D5584DA6E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46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0" y="753230"/>
            <a:ext cx="7210397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9763" y="2336874"/>
            <a:ext cx="3354245" cy="69313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42" y="3030009"/>
            <a:ext cx="3523766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5116" y="2336873"/>
            <a:ext cx="3355521" cy="69207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5593" y="3030009"/>
            <a:ext cx="3525044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9649-CE34-4C07-9E05-620EFA372BD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A545-4EB6-44CE-AD81-D5584DA6E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2605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9649-CE34-4C07-9E05-620EFA372BD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A545-4EB6-44CE-AD81-D5584DA6E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469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9649-CE34-4C07-9E05-620EFA372BD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A545-4EB6-44CE-AD81-D5584DA6E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86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753227"/>
            <a:ext cx="7210394" cy="108094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4206252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1" y="2336873"/>
            <a:ext cx="2842559" cy="3599317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9649-CE34-4C07-9E05-620EFA372BD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A545-4EB6-44CE-AD81-D5584DA6E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0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FB4B3-D1D2-47BF-B8EC-B71B0456F62A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687B-E6C6-4D1C-9037-2D2F8D36F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341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3" y="753228"/>
            <a:ext cx="7210393" cy="1080938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51250" y="2336874"/>
            <a:ext cx="406938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2336874"/>
            <a:ext cx="2907192" cy="3599315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9649-CE34-4C07-9E05-620EFA372BD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A545-4EB6-44CE-AD81-D5584DA6E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71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2" y="4711617"/>
            <a:ext cx="7210394" cy="453051"/>
          </a:xfrm>
        </p:spPr>
        <p:txBody>
          <a:bodyPr anchor="b">
            <a:normAutofit/>
          </a:bodyPr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0242" y="609598"/>
            <a:ext cx="721039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39" y="5169584"/>
            <a:ext cx="7210397" cy="62297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9649-CE34-4C07-9E05-620EFA372BD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2" y="4711310"/>
            <a:ext cx="865613" cy="1090789"/>
          </a:xfrm>
        </p:spPr>
        <p:txBody>
          <a:bodyPr/>
          <a:lstStyle/>
          <a:p>
            <a:fld id="{1982A545-4EB6-44CE-AD81-D5584DA6E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44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609597"/>
            <a:ext cx="7210394" cy="3592750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4711616"/>
            <a:ext cx="7210394" cy="1090789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9649-CE34-4C07-9E05-620EFA372BD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2" y="4711616"/>
            <a:ext cx="865613" cy="1090789"/>
          </a:xfrm>
        </p:spPr>
        <p:txBody>
          <a:bodyPr/>
          <a:lstStyle/>
          <a:p>
            <a:fld id="{1982A545-4EB6-44CE-AD81-D5584DA6E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648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92" y="609599"/>
            <a:ext cx="6539158" cy="3036061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51717" y="3653379"/>
            <a:ext cx="611743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4711616"/>
            <a:ext cx="7210394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9649-CE34-4C07-9E05-620EFA372BD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2" y="4709926"/>
            <a:ext cx="865613" cy="1090789"/>
          </a:xfrm>
        </p:spPr>
        <p:txBody>
          <a:bodyPr/>
          <a:lstStyle/>
          <a:p>
            <a:fld id="{1982A545-4EB6-44CE-AD81-D5584DA6E08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37679" y="74811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54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47107" y="30335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54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6003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39" y="4711616"/>
            <a:ext cx="7210397" cy="58853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0" y="5300150"/>
            <a:ext cx="7210397" cy="502255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9649-CE34-4C07-9E05-620EFA372BD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2" y="4709926"/>
            <a:ext cx="865613" cy="1090789"/>
          </a:xfrm>
        </p:spPr>
        <p:txBody>
          <a:bodyPr/>
          <a:lstStyle/>
          <a:p>
            <a:fld id="{1982A545-4EB6-44CE-AD81-D5584DA6E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186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01917" y="753228"/>
            <a:ext cx="721872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95709" y="2336873"/>
            <a:ext cx="2302526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0241" y="3022674"/>
            <a:ext cx="2287277" cy="291351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67019" y="233687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59103" y="3022674"/>
            <a:ext cx="229743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18117" y="2336873"/>
            <a:ext cx="230251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418117" y="3022674"/>
            <a:ext cx="2302519" cy="291351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9649-CE34-4C07-9E05-620EFA372BD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A545-4EB6-44CE-AD81-D5584DA6E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227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0242" y="753228"/>
            <a:ext cx="7210395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0239" y="4297503"/>
            <a:ext cx="228727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0239" y="2336873"/>
            <a:ext cx="228727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0239" y="4873765"/>
            <a:ext cx="228727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59103" y="429750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59103" y="2336873"/>
            <a:ext cx="229743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58088" y="4873764"/>
            <a:ext cx="230047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23009" y="4297503"/>
            <a:ext cx="229762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423008" y="2336873"/>
            <a:ext cx="229762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422915" y="4873762"/>
            <a:ext cx="2300672" cy="106242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9649-CE34-4C07-9E05-620EFA372BD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A545-4EB6-44CE-AD81-D5584DA6E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8754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9649-CE34-4C07-9E05-620EFA372BD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A545-4EB6-44CE-AD81-D5584DA6E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0409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5448782" y="2040420"/>
            <a:ext cx="5106988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7200777" y="5543428"/>
            <a:ext cx="1602997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6923" y="609597"/>
            <a:ext cx="80535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652503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5344" y="5936188"/>
            <a:ext cx="2057400" cy="365125"/>
          </a:xfrm>
        </p:spPr>
        <p:txBody>
          <a:bodyPr/>
          <a:lstStyle/>
          <a:p>
            <a:fld id="{5D4F9649-CE34-4C07-9E05-620EFA372BD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951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3163" y="5398634"/>
            <a:ext cx="865613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982A545-4EB6-44CE-AD81-D5584DA6E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3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FB4B3-D1D2-47BF-B8EC-B71B0456F62A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687B-E6C6-4D1C-9037-2D2F8D36F84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124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FB4B3-D1D2-47BF-B8EC-B71B0456F62A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687B-E6C6-4D1C-9037-2D2F8D36F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8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FB4B3-D1D2-47BF-B8EC-B71B0456F62A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687B-E6C6-4D1C-9037-2D2F8D36F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771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FB4B3-D1D2-47BF-B8EC-B71B0456F62A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687B-E6C6-4D1C-9037-2D2F8D36F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45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FB4B3-D1D2-47BF-B8EC-B71B0456F62A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687B-E6C6-4D1C-9037-2D2F8D36F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78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F1DFB4B3-D1D2-47BF-B8EC-B71B0456F62A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32687B-E6C6-4D1C-9037-2D2F8D36F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9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FB4B3-D1D2-47BF-B8EC-B71B0456F62A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687B-E6C6-4D1C-9037-2D2F8D36F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74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1DFB4B3-D1D2-47BF-B8EC-B71B0456F62A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32687B-E6C6-4D1C-9037-2D2F8D36F84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351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0241" y="753228"/>
            <a:ext cx="7210396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1" y="2336873"/>
            <a:ext cx="7210396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3236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F9649-CE34-4C07-9E05-620EFA372BD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0241" y="5936189"/>
            <a:ext cx="5152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7092" y="753228"/>
            <a:ext cx="865613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2A545-4EB6-44CE-AD81-D5584DA6E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567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tulsa.financialaid@okstate.ed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osu-tulsa.okstate.edu/pd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3" y="5086096"/>
            <a:ext cx="8991600" cy="122428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Arial Black" panose="020B0A04020102020204" pitchFamily="34" charset="0"/>
              </a:rPr>
              <a:t>Welcome to 2018 Fall </a:t>
            </a:r>
            <a:br>
              <a:rPr lang="en-US" b="1" dirty="0" smtClean="0">
                <a:latin typeface="Arial Black" panose="020B0A04020102020204" pitchFamily="34" charset="0"/>
              </a:rPr>
            </a:br>
            <a:r>
              <a:rPr lang="en-US" b="1" dirty="0" smtClean="0">
                <a:latin typeface="Arial Black" panose="020B0A04020102020204" pitchFamily="34" charset="0"/>
              </a:rPr>
              <a:t>Staff Conference</a:t>
            </a:r>
            <a:endParaRPr lang="en-US" b="1" dirty="0">
              <a:latin typeface="Arial Black" panose="020B0A040201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3191256"/>
            <a:ext cx="1181001" cy="9997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905760"/>
            <a:ext cx="1641028" cy="189484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/>
          <a:stretch>
            <a:fillRect/>
          </a:stretch>
        </p:blipFill>
        <p:spPr>
          <a:xfrm>
            <a:off x="228600" y="320695"/>
            <a:ext cx="8747760" cy="2574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26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0520" y="433335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Announcements:</a:t>
            </a:r>
            <a:endParaRPr lang="en-US" sz="2000" b="1" dirty="0"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1361439"/>
            <a:ext cx="681590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/>
              <a:t>Open Enrollment November 1 through 16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/>
              <a:t>Benefit Meetings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Monday CHS @1:30 in D107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Wednesday Tulsa @3:00 in NH 150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/>
              <a:t>Performance Review Training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Next Month for all staff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New online form coming soon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8486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58952"/>
            <a:ext cx="8229600" cy="5032248"/>
          </a:xfrm>
        </p:spPr>
        <p:txBody>
          <a:bodyPr/>
          <a:lstStyle/>
          <a:p>
            <a:pPr algn="ctr"/>
            <a:r>
              <a:rPr lang="en-US" b="1" dirty="0" smtClean="0"/>
              <a:t>MAKING IT WORK</a:t>
            </a:r>
            <a:endParaRPr lang="en-US" b="1" dirty="0"/>
          </a:p>
        </p:txBody>
      </p:sp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228600" y="320695"/>
            <a:ext cx="8747760" cy="25749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162800" cy="1450757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Conference Incentives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686800" cy="472440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smtClean="0"/>
              <a:t>Conference counts towards certificate programs.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smtClean="0"/>
              <a:t>AND obtain credit/incentive. </a:t>
            </a:r>
          </a:p>
          <a:p>
            <a:pPr marL="0" indent="0">
              <a:buNone/>
            </a:pPr>
            <a:r>
              <a:rPr lang="en-US" sz="2800" b="1" dirty="0" smtClean="0"/>
              <a:t>Keynote </a:t>
            </a:r>
            <a:r>
              <a:rPr lang="en-US" sz="2800" b="1" dirty="0"/>
              <a:t>counts as a workshop.</a:t>
            </a:r>
            <a:endParaRPr lang="en-US" sz="2800" dirty="0"/>
          </a:p>
          <a:p>
            <a:pPr marL="9144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800" dirty="0" smtClean="0"/>
              <a:t> Attend </a:t>
            </a:r>
            <a:r>
              <a:rPr lang="en-US" sz="2800" b="1" dirty="0"/>
              <a:t>one</a:t>
            </a:r>
            <a:r>
              <a:rPr lang="en-US" sz="2800" dirty="0"/>
              <a:t> workshop + Action </a:t>
            </a:r>
            <a:r>
              <a:rPr lang="en-US" sz="2800" dirty="0" smtClean="0"/>
              <a:t>Plan </a:t>
            </a:r>
            <a:r>
              <a:rPr lang="en-US" sz="2800" dirty="0"/>
              <a:t>= $</a:t>
            </a:r>
            <a:r>
              <a:rPr lang="en-US" sz="2800" dirty="0" smtClean="0"/>
              <a:t>25</a:t>
            </a:r>
          </a:p>
          <a:p>
            <a:pPr marL="9144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800" dirty="0"/>
              <a:t> </a:t>
            </a:r>
            <a:r>
              <a:rPr lang="en-US" sz="2800" dirty="0" smtClean="0"/>
              <a:t>Attend </a:t>
            </a:r>
            <a:r>
              <a:rPr lang="en-US" sz="2800" b="1" dirty="0"/>
              <a:t>two</a:t>
            </a:r>
            <a:r>
              <a:rPr lang="en-US" sz="2800" dirty="0"/>
              <a:t> workshops + Action </a:t>
            </a:r>
            <a:r>
              <a:rPr lang="en-US" sz="2800" dirty="0" smtClean="0"/>
              <a:t>Plan = </a:t>
            </a:r>
            <a:r>
              <a:rPr lang="en-US" sz="2800" dirty="0"/>
              <a:t>$</a:t>
            </a:r>
            <a:r>
              <a:rPr lang="en-US" sz="2800" dirty="0" smtClean="0"/>
              <a:t>35 </a:t>
            </a:r>
          </a:p>
          <a:p>
            <a:pPr marL="9144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800" dirty="0"/>
              <a:t> </a:t>
            </a:r>
            <a:r>
              <a:rPr lang="en-US" sz="2800" dirty="0" smtClean="0"/>
              <a:t>Attend </a:t>
            </a:r>
            <a:r>
              <a:rPr lang="en-US" sz="2800" b="1" dirty="0"/>
              <a:t>three</a:t>
            </a:r>
            <a:r>
              <a:rPr lang="en-US" sz="2800" dirty="0"/>
              <a:t> workshops + Action </a:t>
            </a:r>
            <a:r>
              <a:rPr lang="en-US" sz="2800" dirty="0" smtClean="0"/>
              <a:t>Plan </a:t>
            </a:r>
            <a:r>
              <a:rPr lang="en-US" sz="2800" dirty="0"/>
              <a:t>= $</a:t>
            </a:r>
            <a:r>
              <a:rPr lang="en-US" sz="2800" dirty="0" smtClean="0"/>
              <a:t>50</a:t>
            </a:r>
          </a:p>
          <a:p>
            <a:pPr marL="9144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800" dirty="0"/>
              <a:t> </a:t>
            </a:r>
            <a:r>
              <a:rPr lang="en-US" sz="2800" dirty="0" smtClean="0"/>
              <a:t>Attend </a:t>
            </a:r>
            <a:r>
              <a:rPr lang="en-US" sz="2800" dirty="0"/>
              <a:t>all day </a:t>
            </a:r>
            <a:r>
              <a:rPr lang="en-US" sz="2800" dirty="0" smtClean="0"/>
              <a:t>+ </a:t>
            </a:r>
            <a:r>
              <a:rPr lang="en-US" sz="2800" dirty="0"/>
              <a:t>Action Plan = $</a:t>
            </a:r>
            <a:r>
              <a:rPr lang="en-US" sz="2800" dirty="0" smtClean="0"/>
              <a:t>100</a:t>
            </a:r>
            <a:endParaRPr lang="en-US" sz="2800" dirty="0"/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2800" dirty="0" smtClean="0"/>
              <a:t>Due by </a:t>
            </a:r>
            <a:r>
              <a:rPr lang="en-US" sz="2800" b="1" dirty="0" smtClean="0">
                <a:solidFill>
                  <a:schemeClr val="accent1"/>
                </a:solidFill>
              </a:rPr>
              <a:t>5:00pm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b="1" dirty="0" smtClean="0">
                <a:solidFill>
                  <a:schemeClr val="accent1"/>
                </a:solidFill>
              </a:rPr>
              <a:t>MONDAY</a:t>
            </a:r>
            <a:r>
              <a:rPr lang="en-US" sz="2800" b="1" dirty="0">
                <a:solidFill>
                  <a:schemeClr val="accent1"/>
                </a:solidFill>
              </a:rPr>
              <a:t>, November 12th </a:t>
            </a:r>
            <a:r>
              <a:rPr lang="en-US" sz="2800" dirty="0" smtClean="0"/>
              <a:t>to HR email inbox.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/>
              <a:t>Signatures needed.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3637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5032248"/>
          </a:xfrm>
        </p:spPr>
        <p:txBody>
          <a:bodyPr/>
          <a:lstStyle/>
          <a:p>
            <a:r>
              <a:rPr lang="en-US" b="1" dirty="0" smtClean="0"/>
              <a:t>Action Plan</a:t>
            </a:r>
            <a:endParaRPr lang="en-US" b="1" dirty="0"/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228600" y="320695"/>
            <a:ext cx="8747760" cy="25749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SMART ACTION</a:t>
            </a:r>
            <a:endParaRPr lang="en-US" sz="5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219200" y="838200"/>
            <a:ext cx="8382000" cy="5791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3600" b="1" dirty="0" smtClean="0"/>
              <a:t>Specific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Avoid generalities, Use </a:t>
            </a:r>
            <a:r>
              <a:rPr lang="en-US" sz="2400" dirty="0"/>
              <a:t>action </a:t>
            </a:r>
            <a:r>
              <a:rPr lang="en-US" sz="2400" dirty="0" smtClean="0"/>
              <a:t>verbs</a:t>
            </a:r>
          </a:p>
          <a:p>
            <a:pPr>
              <a:spcBef>
                <a:spcPts val="0"/>
              </a:spcBef>
            </a:pPr>
            <a:r>
              <a:rPr lang="en-US" sz="3600" b="1" dirty="0" smtClean="0"/>
              <a:t>Measurable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Quantity, Cost, Timeliness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3600" b="1" dirty="0" smtClean="0"/>
              <a:t>Achievable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Is this something you can complete?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Is the timing attainable?</a:t>
            </a:r>
          </a:p>
          <a:p>
            <a:pPr>
              <a:spcBef>
                <a:spcPts val="0"/>
              </a:spcBef>
            </a:pPr>
            <a:r>
              <a:rPr lang="en-US" sz="3600" b="1" dirty="0" smtClean="0"/>
              <a:t>Relevant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Is it job/department related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Is it within your authority</a:t>
            </a:r>
          </a:p>
          <a:p>
            <a:pPr>
              <a:spcBef>
                <a:spcPts val="0"/>
              </a:spcBef>
            </a:pPr>
            <a:r>
              <a:rPr lang="en-US" sz="3600" b="1" dirty="0" smtClean="0"/>
              <a:t>Time bound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1, 2, 3 or 6 months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4699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 l="24754" t="15874" r="25246" b="2770"/>
          <a:stretch>
            <a:fillRect/>
          </a:stretch>
        </p:blipFill>
        <p:spPr bwMode="auto">
          <a:xfrm>
            <a:off x="3200400" y="475400"/>
            <a:ext cx="4495800" cy="5703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Oval 12"/>
          <p:cNvSpPr/>
          <p:nvPr/>
        </p:nvSpPr>
        <p:spPr>
          <a:xfrm>
            <a:off x="3499441" y="5151474"/>
            <a:ext cx="1371600" cy="990600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324600" y="609600"/>
            <a:ext cx="838200" cy="381000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57717" y="54483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Signatures are required</a:t>
            </a:r>
            <a:endParaRPr lang="en-US" b="1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579283" y="5638282"/>
            <a:ext cx="8382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3581400" y="1524000"/>
            <a:ext cx="1524000" cy="228600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1256" y="609600"/>
            <a:ext cx="2661684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Concepts (2) required</a:t>
            </a:r>
            <a:endParaRPr lang="en-US" b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662570" y="838200"/>
            <a:ext cx="91883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1256" y="1453634"/>
            <a:ext cx="3280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Completion date</a:t>
            </a:r>
            <a:endParaRPr lang="en-US" b="1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286000" y="1676400"/>
            <a:ext cx="1096040" cy="221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8" grpId="0" animBg="1"/>
      <p:bldP spid="8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010" y="5334000"/>
            <a:ext cx="7970520" cy="10668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Arial Black" panose="020B0A04020102020204" pitchFamily="34" charset="0"/>
              </a:rPr>
              <a:t>How do you plan to use what you have learned today?</a:t>
            </a:r>
            <a:endParaRPr lang="en-US" sz="4000" b="1" dirty="0">
              <a:latin typeface="Arial Black" panose="020B0A040201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0070" y="1371600"/>
            <a:ext cx="85344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 Black" panose="020B0A04020102020204" pitchFamily="34" charset="0"/>
              </a:rPr>
              <a:t>“The distance between dreams and reality is called action”</a:t>
            </a:r>
            <a:endParaRPr lang="en-US" sz="3600" dirty="0">
              <a:latin typeface="Arial Black" panose="020B0A04020102020204" pitchFamily="34" charset="0"/>
            </a:endParaRPr>
          </a:p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				- Unknown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62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58952"/>
            <a:ext cx="7543800" cy="2136648"/>
          </a:xfrm>
        </p:spPr>
        <p:txBody>
          <a:bodyPr anchor="t">
            <a:normAutofit/>
          </a:bodyPr>
          <a:lstStyle/>
          <a:p>
            <a:r>
              <a:rPr lang="en-US" sz="7200" b="1" dirty="0" smtClean="0"/>
              <a:t>Evaluations Please! </a:t>
            </a:r>
            <a:endParaRPr lang="en-US" sz="72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6800" y="4626864"/>
            <a:ext cx="7299960" cy="16215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OSU in Tulsa Human Resources</a:t>
            </a:r>
            <a:b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918-594-8221</a:t>
            </a:r>
            <a:b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2000" b="1" u="sng" dirty="0">
                <a:latin typeface="Arial Rounded MT Bold" panose="020F0704030504030204" pitchFamily="34" charset="0"/>
                <a:hlinkClick r:id="rId3"/>
              </a:rPr>
              <a:t>tulsa.hr@okstate.edu</a:t>
            </a:r>
            <a:r>
              <a:rPr lang="en-US" sz="2000" b="1" dirty="0">
                <a:latin typeface="Arial Rounded MT Bold" panose="020F0704030504030204" pitchFamily="34" charset="0"/>
              </a:rPr>
              <a:t/>
            </a:r>
            <a:br>
              <a:rPr lang="en-US" sz="2000" b="1" dirty="0">
                <a:latin typeface="Arial Rounded MT Bold" panose="020F0704030504030204" pitchFamily="34" charset="0"/>
              </a:rPr>
            </a:br>
            <a:r>
              <a:rPr lang="en-US" sz="2000" b="1" u="sng" dirty="0" smtClean="0">
                <a:latin typeface="Arial Rounded MT Bold" panose="020F0704030504030204" pitchFamily="34" charset="0"/>
                <a:hlinkClick r:id="rId4"/>
              </a:rPr>
              <a:t>OSU </a:t>
            </a:r>
            <a:r>
              <a:rPr lang="en-US" sz="2000" b="1" u="sng" dirty="0">
                <a:latin typeface="Arial Rounded MT Bold" panose="020F0704030504030204" pitchFamily="34" charset="0"/>
                <a:hlinkClick r:id="rId4"/>
              </a:rPr>
              <a:t>in Tulsa Professional Development</a:t>
            </a:r>
            <a:endParaRPr lang="en-US" sz="2000" b="1" dirty="0">
              <a:latin typeface="Arial Rounded MT Bold" panose="020F070403050403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0" y="758952"/>
            <a:ext cx="7543800" cy="356616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b="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</a:t>
            </a:r>
            <a:r>
              <a:rPr lang="en-US" b="1" dirty="0" smtClean="0"/>
              <a:t>Go Take Action!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131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1" y="2799154"/>
            <a:ext cx="6108101" cy="1138181"/>
          </a:xfrm>
        </p:spPr>
        <p:txBody>
          <a:bodyPr/>
          <a:lstStyle/>
          <a:p>
            <a:r>
              <a:rPr lang="en-US" dirty="0" smtClean="0"/>
              <a:t>Staff Advisory Council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395" y="4152780"/>
            <a:ext cx="8616142" cy="1660934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sz="2175" dirty="0"/>
              <a:t>David Juergens – President</a:t>
            </a:r>
          </a:p>
          <a:p>
            <a:pPr algn="l"/>
            <a:r>
              <a:rPr lang="en-US" sz="2175" dirty="0"/>
              <a:t>Sherrita Sweet – President Elect</a:t>
            </a:r>
          </a:p>
          <a:p>
            <a:pPr algn="l"/>
            <a:r>
              <a:rPr lang="en-US" sz="2175" dirty="0"/>
              <a:t>Tanya O’Grady – Secretary</a:t>
            </a:r>
          </a:p>
          <a:p>
            <a:pPr algn="l"/>
            <a:r>
              <a:rPr lang="en-US" sz="2175" dirty="0"/>
              <a:t>Matthew Green – Treasurer</a:t>
            </a:r>
          </a:p>
          <a:p>
            <a:endParaRPr lang="en-US" dirty="0"/>
          </a:p>
          <a:p>
            <a:r>
              <a:rPr lang="en-US" sz="2550" dirty="0"/>
              <a:t>October 25-26, 2018</a:t>
            </a:r>
          </a:p>
          <a:p>
            <a:r>
              <a:rPr lang="en-US" sz="2550" dirty="0"/>
              <a:t>Fall Conference </a:t>
            </a:r>
            <a:endParaRPr lang="en-US" sz="255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5839" y="2799153"/>
            <a:ext cx="1533698" cy="12465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38802" y="1262495"/>
            <a:ext cx="17768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2100" dirty="0">
                <a:solidFill>
                  <a:prstClr val="white"/>
                </a:solidFill>
                <a:latin typeface="Trebuchet MS" panose="020B0603020202020204"/>
              </a:rPr>
              <a:t>OSU-CHS</a:t>
            </a:r>
          </a:p>
          <a:p>
            <a:pPr defTabSz="342900"/>
            <a:r>
              <a:rPr lang="en-US" sz="2100" dirty="0">
                <a:solidFill>
                  <a:prstClr val="white"/>
                </a:solidFill>
                <a:latin typeface="Trebuchet MS" panose="020B0603020202020204"/>
              </a:rPr>
              <a:t>OSU-Tulsa</a:t>
            </a:r>
            <a:endParaRPr lang="en-US" sz="2100" dirty="0">
              <a:solidFill>
                <a:prstClr val="white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7460585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1" y="2609905"/>
            <a:ext cx="8068494" cy="2699487"/>
          </a:xfrm>
        </p:spPr>
        <p:txBody>
          <a:bodyPr>
            <a:normAutofit/>
          </a:bodyPr>
          <a:lstStyle/>
          <a:p>
            <a:pPr marL="342900" lvl="1" indent="0">
              <a:buNone/>
            </a:pPr>
            <a:r>
              <a:rPr lang="en-US" sz="2700" dirty="0"/>
              <a:t>Provide and facilitate communication between the OSU-CHS and OSU-Tulsa Administration on issues, policies, and procedures affecting OSU-CHS and OSU-Tulsa staff.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19561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Duties of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1" y="2609905"/>
            <a:ext cx="7210396" cy="3122760"/>
          </a:xfrm>
        </p:spPr>
        <p:txBody>
          <a:bodyPr>
            <a:norm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en-US" dirty="0"/>
              <a:t>Providing recommendations regarding existing policies and helping develop new </a:t>
            </a:r>
            <a:r>
              <a:rPr lang="en-US" dirty="0" smtClean="0"/>
              <a:t>policies. 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Providing </a:t>
            </a:r>
            <a:r>
              <a:rPr lang="en-US" dirty="0"/>
              <a:t>feedback and recommendations on issues affecting staff.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Unifying campus staff.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Promoting a spirit of excellence by assisting in various campus projects, community service projects, and other public services.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Communicating with OSU Staff Advisory Council members, faculty, and student organizations within the OSU system.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47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 to help employees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What is it?</a:t>
            </a:r>
            <a:endParaRPr lang="en-US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5"/>
          </p:nvPr>
        </p:nvSpPr>
        <p:spPr/>
        <p:txBody>
          <a:bodyPr>
            <a:normAutofit/>
          </a:bodyPr>
          <a:lstStyle/>
          <a:p>
            <a:r>
              <a:rPr lang="en-US" sz="1200" dirty="0"/>
              <a:t>Comprised of OSU staff (CHS and Tulsa) interested in knowing about campus activities &amp; providing support to employees pursuing education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200" dirty="0"/>
              <a:t>It is for employees!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200" dirty="0"/>
              <a:t>N</a:t>
            </a:r>
            <a:r>
              <a:rPr lang="en-US" sz="1200" dirty="0"/>
              <a:t>etwork with other campuses and departments</a:t>
            </a:r>
            <a:endParaRPr lang="en-US" sz="1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 smtClean="0"/>
              <a:t>Why Join?</a:t>
            </a:r>
            <a:endParaRPr lang="en-US" b="1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16"/>
          </p:nvPr>
        </p:nvSpPr>
        <p:spPr/>
        <p:txBody>
          <a:bodyPr>
            <a:normAutofit/>
          </a:bodyPr>
          <a:lstStyle/>
          <a:p>
            <a:r>
              <a:rPr lang="en-US" sz="1200" dirty="0"/>
              <a:t>Apply your opinions of issues and create solutions affecting staff in the Tulsa community</a:t>
            </a:r>
            <a:endParaRPr lang="en-US" sz="1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 smtClean="0"/>
              <a:t>What’s expected?</a:t>
            </a:r>
            <a:endParaRPr lang="en-US" b="1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17"/>
          </p:nvPr>
        </p:nvSpPr>
        <p:spPr/>
        <p:txBody>
          <a:bodyPr>
            <a:normAutofit/>
          </a:bodyPr>
          <a:lstStyle/>
          <a:p>
            <a:r>
              <a:rPr lang="en-US" sz="1200" dirty="0"/>
              <a:t>Attend monthly meetings (lunch provided for staff who RSVP)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200" dirty="0"/>
              <a:t>Alternate between OSU-CHS and OSU-Tulsa campus</a:t>
            </a:r>
          </a:p>
          <a:p>
            <a:r>
              <a:rPr lang="en-US" sz="1200" dirty="0"/>
              <a:t>Serve on 1 committee</a:t>
            </a:r>
          </a:p>
          <a:p>
            <a:r>
              <a:rPr lang="en-US" sz="1200" dirty="0"/>
              <a:t>Answer survey sent on October 29</a:t>
            </a:r>
            <a:r>
              <a:rPr lang="en-US" sz="1200" baseline="30000" dirty="0"/>
              <a:t>th</a:t>
            </a:r>
            <a:r>
              <a:rPr lang="en-US" sz="1200" dirty="0"/>
              <a:t> via email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043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I help on a committee?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1" y="2390948"/>
            <a:ext cx="7210396" cy="3429000"/>
          </a:xfrm>
        </p:spPr>
        <p:txBody>
          <a:bodyPr>
            <a:normAutofit lnSpcReduction="10000"/>
          </a:bodyPr>
          <a:lstStyle/>
          <a:p>
            <a:r>
              <a:rPr lang="en-US" b="1" i="1" dirty="0" smtClean="0"/>
              <a:t>Rules </a:t>
            </a:r>
            <a:r>
              <a:rPr lang="en-US" b="1" i="1" dirty="0"/>
              <a:t>and Procedures Committee – Make amendments &amp; revisions to bylaws, creation or abolishment of sub-committees, procedures for staff participation</a:t>
            </a:r>
          </a:p>
          <a:p>
            <a:pPr marL="0" indent="0">
              <a:buNone/>
            </a:pPr>
            <a:endParaRPr lang="en-US" b="1" i="1" dirty="0"/>
          </a:p>
          <a:p>
            <a:r>
              <a:rPr lang="en-US" b="1" i="1" dirty="0" smtClean="0"/>
              <a:t>Awards </a:t>
            </a:r>
            <a:r>
              <a:rPr lang="en-US" b="1" i="1" dirty="0"/>
              <a:t>and Recognition Committee – Develop policies for scholarships &amp; awards</a:t>
            </a:r>
          </a:p>
          <a:p>
            <a:pPr marL="0" indent="0">
              <a:buNone/>
            </a:pPr>
            <a:endParaRPr lang="en-US" b="1" i="1" dirty="0"/>
          </a:p>
          <a:p>
            <a:r>
              <a:rPr lang="en-US" b="1" i="1" dirty="0"/>
              <a:t>Communications Committee – Coordinate with External Affairs for graphics/marketing advertisements, Update website</a:t>
            </a:r>
          </a:p>
          <a:p>
            <a:pPr marL="0" indent="0">
              <a:buNone/>
            </a:pPr>
            <a:endParaRPr lang="en-US" b="1" i="1" dirty="0"/>
          </a:p>
          <a:p>
            <a:r>
              <a:rPr lang="en-US" b="1" i="1" dirty="0"/>
              <a:t>Fundraising &amp; Outreach Committee – </a:t>
            </a:r>
            <a:r>
              <a:rPr lang="en-US" b="1" i="1" dirty="0" smtClean="0"/>
              <a:t>Create opportunities for SAC </a:t>
            </a:r>
            <a:r>
              <a:rPr lang="en-US" b="1" i="1" dirty="0"/>
              <a:t>activities &amp; community outreach</a:t>
            </a:r>
            <a:endParaRPr lang="en-US" dirty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20346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6" name="Picture 5" descr="Pictures of Halloween ~ The Paradise of Horro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620" y="2640567"/>
            <a:ext cx="2075065" cy="155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9216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3" y="5086096"/>
            <a:ext cx="8991600" cy="122428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Arial Black" panose="020B0A04020102020204" pitchFamily="34" charset="0"/>
              </a:rPr>
              <a:t>Welcome to 2018 Fall </a:t>
            </a:r>
            <a:br>
              <a:rPr lang="en-US" b="1" dirty="0" smtClean="0">
                <a:latin typeface="Arial Black" panose="020B0A04020102020204" pitchFamily="34" charset="0"/>
              </a:rPr>
            </a:br>
            <a:r>
              <a:rPr lang="en-US" b="1" dirty="0" smtClean="0">
                <a:latin typeface="Arial Black" panose="020B0A04020102020204" pitchFamily="34" charset="0"/>
              </a:rPr>
              <a:t>Staff Conference</a:t>
            </a:r>
            <a:endParaRPr lang="en-US" b="1" dirty="0">
              <a:latin typeface="Arial Black" panose="020B0A040201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3191256"/>
            <a:ext cx="1181001" cy="9997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905760"/>
            <a:ext cx="1641028" cy="189484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/>
          <a:stretch>
            <a:fillRect/>
          </a:stretch>
        </p:blipFill>
        <p:spPr>
          <a:xfrm>
            <a:off x="228600" y="320695"/>
            <a:ext cx="8747760" cy="2574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01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1507</TotalTime>
  <Words>579</Words>
  <Application>Microsoft Office PowerPoint</Application>
  <PresentationFormat>On-screen Show (4:3)</PresentationFormat>
  <Paragraphs>109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Arial Black</vt:lpstr>
      <vt:lpstr>Arial Rounded MT Bold</vt:lpstr>
      <vt:lpstr>Calibri</vt:lpstr>
      <vt:lpstr>Calibri Light</vt:lpstr>
      <vt:lpstr>Trebuchet MS</vt:lpstr>
      <vt:lpstr>Wingdings</vt:lpstr>
      <vt:lpstr>Retrospect</vt:lpstr>
      <vt:lpstr>Berlin</vt:lpstr>
      <vt:lpstr>Welcome to 2018 Fall  Staff Conference</vt:lpstr>
      <vt:lpstr>PowerPoint Presentation</vt:lpstr>
      <vt:lpstr>Staff Advisory Council</vt:lpstr>
      <vt:lpstr>Purpose:</vt:lpstr>
      <vt:lpstr>Duties of Purpose</vt:lpstr>
      <vt:lpstr>Opportunities to help employees</vt:lpstr>
      <vt:lpstr>How can I help on a committee?</vt:lpstr>
      <vt:lpstr>Questions?</vt:lpstr>
      <vt:lpstr>Welcome to 2018 Fall  Staff Conference</vt:lpstr>
      <vt:lpstr>PowerPoint Presentation</vt:lpstr>
      <vt:lpstr>MAKING IT WORK</vt:lpstr>
      <vt:lpstr>Conference Incentives</vt:lpstr>
      <vt:lpstr>Action Plan</vt:lpstr>
      <vt:lpstr>SMART ACTION</vt:lpstr>
      <vt:lpstr>PowerPoint Presentation</vt:lpstr>
      <vt:lpstr>PowerPoint Presentation</vt:lpstr>
      <vt:lpstr>How do you plan to use what you have learned today?</vt:lpstr>
      <vt:lpstr>Evaluations Please! </vt:lpstr>
    </vt:vector>
  </TitlesOfParts>
  <Company>OSU-Tulsa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Academic User</dc:creator>
  <cp:lastModifiedBy>Butler, Debbie</cp:lastModifiedBy>
  <cp:revision>125</cp:revision>
  <dcterms:created xsi:type="dcterms:W3CDTF">2011-06-22T17:08:00Z</dcterms:created>
  <dcterms:modified xsi:type="dcterms:W3CDTF">2018-10-26T14:44:00Z</dcterms:modified>
</cp:coreProperties>
</file>