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3" r:id="rId2"/>
    <p:sldId id="264" r:id="rId3"/>
    <p:sldId id="257" r:id="rId4"/>
    <p:sldId id="271" r:id="rId5"/>
    <p:sldId id="258" r:id="rId6"/>
    <p:sldId id="272" r:id="rId7"/>
    <p:sldId id="265" r:id="rId8"/>
    <p:sldId id="266" r:id="rId9"/>
    <p:sldId id="267" r:id="rId10"/>
    <p:sldId id="259" r:id="rId11"/>
    <p:sldId id="260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349" autoAdjust="0"/>
  </p:normalViewPr>
  <p:slideViewPr>
    <p:cSldViewPr snapToGrid="0" snapToObjects="1">
      <p:cViewPr varScale="1">
        <p:scale>
          <a:sx n="81" d="100"/>
          <a:sy n="81" d="100"/>
        </p:scale>
        <p:origin x="-2336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E1B1E-CE3A-C94B-912F-FD11FE944862}" type="datetimeFigureOut">
              <a:rPr lang="en-US" smtClean="0"/>
              <a:t>10/4/18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79DE3-EFB9-714A-AFF8-ED083AD65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2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F4706-3D3E-4078-B26B-6F76B91AD09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79DE3-EFB9-714A-AFF8-ED083AD65D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24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79DE3-EFB9-714A-AFF8-ED083AD65D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20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79DE3-EFB9-714A-AFF8-ED083AD65D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48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79DE3-EFB9-714A-AFF8-ED083AD65D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94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79DE3-EFB9-714A-AFF8-ED083AD65D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13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79DE3-EFB9-714A-AFF8-ED083AD65D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00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79DE3-EFB9-714A-AFF8-ED083AD65D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88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79DE3-EFB9-714A-AFF8-ED083AD65D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65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79DE3-EFB9-714A-AFF8-ED083AD65D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29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79DE3-EFB9-714A-AFF8-ED083AD65D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17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79DE3-EFB9-714A-AFF8-ED083AD65D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24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79DE3-EFB9-714A-AFF8-ED083AD65D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9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D314-12B8-264E-8CC7-C21C01B3DD67}" type="datetimeFigureOut">
              <a:rPr lang="en-US" smtClean="0"/>
              <a:t>10/4/18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E9CC-AD51-AE47-8614-F65B9FA5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24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D314-12B8-264E-8CC7-C21C01B3DD67}" type="datetimeFigureOut">
              <a:rPr lang="en-US" smtClean="0"/>
              <a:t>10/4/18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E9CC-AD51-AE47-8614-F65B9FA5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62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D314-12B8-264E-8CC7-C21C01B3DD67}" type="datetimeFigureOut">
              <a:rPr lang="en-US" smtClean="0"/>
              <a:t>10/4/18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E9CC-AD51-AE47-8614-F65B9FA5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94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D314-12B8-264E-8CC7-C21C01B3DD67}" type="datetimeFigureOut">
              <a:rPr lang="en-US" smtClean="0"/>
              <a:t>10/4/18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E9CC-AD51-AE47-8614-F65B9FA5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42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D314-12B8-264E-8CC7-C21C01B3DD67}" type="datetimeFigureOut">
              <a:rPr lang="en-US" smtClean="0"/>
              <a:t>10/4/18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E9CC-AD51-AE47-8614-F65B9FA5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96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D314-12B8-264E-8CC7-C21C01B3DD67}" type="datetimeFigureOut">
              <a:rPr lang="en-US" smtClean="0"/>
              <a:t>10/4/18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E9CC-AD51-AE47-8614-F65B9FA5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53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D314-12B8-264E-8CC7-C21C01B3DD67}" type="datetimeFigureOut">
              <a:rPr lang="en-US" smtClean="0"/>
              <a:t>10/4/18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E9CC-AD51-AE47-8614-F65B9FA5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79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D314-12B8-264E-8CC7-C21C01B3DD67}" type="datetimeFigureOut">
              <a:rPr lang="en-US" smtClean="0"/>
              <a:t>10/4/18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E9CC-AD51-AE47-8614-F65B9FA5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85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D314-12B8-264E-8CC7-C21C01B3DD67}" type="datetimeFigureOut">
              <a:rPr lang="en-US" smtClean="0"/>
              <a:t>10/4/18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E9CC-AD51-AE47-8614-F65B9FA5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46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D314-12B8-264E-8CC7-C21C01B3DD67}" type="datetimeFigureOut">
              <a:rPr lang="en-US" smtClean="0"/>
              <a:t>10/4/18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E9CC-AD51-AE47-8614-F65B9FA5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20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D314-12B8-264E-8CC7-C21C01B3DD67}" type="datetimeFigureOut">
              <a:rPr lang="en-US" smtClean="0"/>
              <a:t>10/4/18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E9CC-AD51-AE47-8614-F65B9FA5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54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2D314-12B8-264E-8CC7-C21C01B3DD67}" type="datetimeFigureOut">
              <a:rPr lang="en-US" smtClean="0"/>
              <a:t>10/4/18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0E9CC-AD51-AE47-8614-F65B9FA5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1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ebe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" y="0"/>
            <a:ext cx="9142790" cy="6858000"/>
          </a:xfrm>
          <a:prstGeom prst="rect">
            <a:avLst/>
          </a:prstGeom>
        </p:spPr>
      </p:pic>
      <p:sp>
        <p:nvSpPr>
          <p:cNvPr id="205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"/>
            <a:ext cx="7772400" cy="1317112"/>
          </a:xfrm>
        </p:spPr>
        <p:txBody>
          <a:bodyPr>
            <a:normAutofit/>
          </a:bodyPr>
          <a:lstStyle/>
          <a:p>
            <a:r>
              <a:rPr lang="en-US" sz="5400" dirty="0" smtClean="0"/>
              <a:t>Making </a:t>
            </a:r>
            <a:r>
              <a:rPr lang="en-US" sz="5400" smtClean="0"/>
              <a:t>Risk Matter</a:t>
            </a:r>
            <a:endParaRPr lang="en-US" sz="5400" dirty="0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211" y="5879966"/>
            <a:ext cx="9142789" cy="90183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Presented by Training Evolution, Inc. </a:t>
            </a: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>
          <a:xfrm>
            <a:off x="1210" y="1"/>
            <a:ext cx="9142790" cy="3212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i="1" dirty="0"/>
          </a:p>
        </p:txBody>
      </p:sp>
    </p:spTree>
    <p:extLst>
      <p:ext uri="{BB962C8B-B14F-4D97-AF65-F5344CB8AC3E}">
        <p14:creationId xmlns:p14="http://schemas.microsoft.com/office/powerpoint/2010/main" val="343002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 a Risk Strategy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1069635"/>
              </p:ext>
            </p:extLst>
          </p:nvPr>
        </p:nvGraphicFramePr>
        <p:xfrm>
          <a:off x="457200" y="1583599"/>
          <a:ext cx="822960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42276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Define the Risk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Determine the Goal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sz="2400" b="0" dirty="0" smtClean="0"/>
                        <a:t>Build</a:t>
                      </a:r>
                      <a:r>
                        <a:rPr lang="en-US" sz="2400" b="0" baseline="0" dirty="0" smtClean="0"/>
                        <a:t> a Plan</a:t>
                      </a:r>
                      <a:endParaRPr lang="en-US" sz="2400" b="0" dirty="0"/>
                    </a:p>
                  </a:txBody>
                  <a:tcPr/>
                </a:tc>
              </a:tr>
              <a:tr h="3637739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dirty="0" smtClean="0"/>
                        <a:t>What is the risk?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dirty="0" smtClean="0"/>
                        <a:t>Why does this feel risky for</a:t>
                      </a:r>
                      <a:r>
                        <a:rPr lang="en-US" baseline="0" dirty="0" smtClean="0"/>
                        <a:t> you?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baseline="0" dirty="0" smtClean="0"/>
                        <a:t>Why is it important for you to take this risk?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baseline="0" dirty="0" smtClean="0"/>
                        <a:t>What could happen if you avoid this risk? (What do you risk through inaction?)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dirty="0" smtClean="0"/>
                        <a:t>What will you gain by taking this risk? (What</a:t>
                      </a:r>
                      <a:r>
                        <a:rPr lang="en-US" baseline="0" dirty="0" smtClean="0"/>
                        <a:t> are the benefits?) 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baseline="0" dirty="0" smtClean="0"/>
                        <a:t>What value does this risk drive or create?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baseline="0" dirty="0" smtClean="0"/>
                        <a:t>How does this risk impact your priorities?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baseline="0" dirty="0" smtClean="0"/>
                        <a:t>What is your goal? (How do you want this to turn out?) 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baseline="0" dirty="0" smtClean="0"/>
                        <a:t>How will you measure success?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dirty="0" smtClean="0"/>
                        <a:t>What do you influence</a:t>
                      </a:r>
                      <a:r>
                        <a:rPr lang="en-US" baseline="0" dirty="0" smtClean="0"/>
                        <a:t> or control inside of this risk?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baseline="0" dirty="0" smtClean="0"/>
                        <a:t>What do you need to be mindful of? (What could go wrong, and how can you prepare for that?) 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baseline="0" dirty="0" smtClean="0"/>
                        <a:t>What actions, skills and strategies will you use?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baseline="0" dirty="0" smtClean="0"/>
                        <a:t>Who do you need to involve?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" y="6105966"/>
            <a:ext cx="9143999" cy="5232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Keep a ‘Risk Journal.’ Gather your artifacts. </a:t>
            </a:r>
          </a:p>
        </p:txBody>
      </p:sp>
    </p:spTree>
    <p:extLst>
      <p:ext uri="{BB962C8B-B14F-4D97-AF65-F5344CB8AC3E}">
        <p14:creationId xmlns:p14="http://schemas.microsoft.com/office/powerpoint/2010/main" val="268804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ce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 through Risk Taking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17638"/>
            <a:ext cx="8400683" cy="50424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Turn your risk experiences into learning opportunities with questions like these: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00"/>
                </a:solidFill>
              </a:rPr>
              <a:t>Did </a:t>
            </a:r>
            <a:r>
              <a:rPr lang="en-US" sz="2800" dirty="0">
                <a:solidFill>
                  <a:srgbClr val="000000"/>
                </a:solidFill>
              </a:rPr>
              <a:t>you achieve the desired result?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</a:rPr>
              <a:t>What did you overlook or miss</a:t>
            </a:r>
            <a:r>
              <a:rPr lang="en-US" sz="2800" dirty="0" smtClean="0">
                <a:solidFill>
                  <a:srgbClr val="000000"/>
                </a:solidFill>
              </a:rPr>
              <a:t>?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00"/>
                </a:solidFill>
              </a:rPr>
              <a:t>What worked well? 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00"/>
                </a:solidFill>
              </a:rPr>
              <a:t>What didn’t?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00"/>
                </a:solidFill>
              </a:rPr>
              <a:t>Did </a:t>
            </a:r>
            <a:r>
              <a:rPr lang="en-US" sz="2800" dirty="0">
                <a:solidFill>
                  <a:srgbClr val="000000"/>
                </a:solidFill>
              </a:rPr>
              <a:t>you involve the right people?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00"/>
                </a:solidFill>
              </a:rPr>
              <a:t>Were </a:t>
            </a:r>
            <a:r>
              <a:rPr lang="en-US" sz="2800" dirty="0">
                <a:solidFill>
                  <a:srgbClr val="000000"/>
                </a:solidFill>
              </a:rPr>
              <a:t>there negative side effects you didn’t anticipate?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00"/>
                </a:solidFill>
              </a:rPr>
              <a:t>What did you learn through this experience? </a:t>
            </a:r>
          </a:p>
        </p:txBody>
      </p:sp>
    </p:spTree>
    <p:extLst>
      <p:ext uri="{BB962C8B-B14F-4D97-AF65-F5344CB8AC3E}">
        <p14:creationId xmlns:p14="http://schemas.microsoft.com/office/powerpoint/2010/main" val="2515438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7935"/>
            <a:ext cx="8229600" cy="1143000"/>
          </a:xfrm>
        </p:spPr>
        <p:txBody>
          <a:bodyPr/>
          <a:lstStyle/>
          <a:p>
            <a:r>
              <a:rPr lang="en-US" dirty="0" smtClean="0"/>
              <a:t>Tips and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Develop a keen sense of an awareness for the risk potential around </a:t>
            </a:r>
            <a:r>
              <a:rPr lang="en-US" dirty="0" smtClean="0"/>
              <a:t>you. </a:t>
            </a:r>
            <a:endParaRPr lang="en-US" dirty="0"/>
          </a:p>
          <a:p>
            <a:r>
              <a:rPr lang="en-US" dirty="0"/>
              <a:t>Take risk </a:t>
            </a:r>
            <a:r>
              <a:rPr lang="en-US" i="1" dirty="0"/>
              <a:t>on</a:t>
            </a:r>
            <a:r>
              <a:rPr lang="en-US" dirty="0"/>
              <a:t> purpose and </a:t>
            </a:r>
            <a:r>
              <a:rPr lang="en-US" i="1" dirty="0"/>
              <a:t>with</a:t>
            </a:r>
            <a:r>
              <a:rPr lang="en-US" dirty="0"/>
              <a:t> purpose. </a:t>
            </a:r>
          </a:p>
          <a:p>
            <a:r>
              <a:rPr lang="en-US" dirty="0"/>
              <a:t>The best risk takers operate in the context of the big picture. </a:t>
            </a:r>
            <a:endParaRPr lang="en-US" dirty="0" smtClean="0"/>
          </a:p>
          <a:p>
            <a:r>
              <a:rPr lang="en-US" dirty="0" smtClean="0"/>
              <a:t>As you step in to risk, you probably won’t have all the answers.</a:t>
            </a:r>
          </a:p>
          <a:p>
            <a:r>
              <a:rPr lang="en-US" dirty="0" smtClean="0"/>
              <a:t>We profit greatly from risks that fail if we own the outcomes and learn from them.</a:t>
            </a:r>
          </a:p>
        </p:txBody>
      </p:sp>
    </p:spTree>
    <p:extLst>
      <p:ext uri="{BB962C8B-B14F-4D97-AF65-F5344CB8AC3E}">
        <p14:creationId xmlns:p14="http://schemas.microsoft.com/office/powerpoint/2010/main" val="3890441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9910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Action Ideas</a:t>
            </a:r>
            <a:endParaRPr lang="en-US" sz="3200" dirty="0"/>
          </a:p>
        </p:txBody>
      </p:sp>
      <p:pic>
        <p:nvPicPr>
          <p:cNvPr id="5" name="Content Placeholder 4" descr="Whal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r="20409"/>
          <a:stretch>
            <a:fillRect/>
          </a:stretch>
        </p:blipFill>
        <p:spPr>
          <a:xfrm>
            <a:off x="4091870" y="0"/>
            <a:ext cx="5052129" cy="6858000"/>
          </a:xfrm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457201" y="1081914"/>
            <a:ext cx="3399506" cy="5044249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Scan your </a:t>
            </a:r>
            <a:r>
              <a:rPr lang="en-US" sz="2800" dirty="0" smtClean="0"/>
              <a:t>environment.</a:t>
            </a: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Reach for feedback from your manager. </a:t>
            </a:r>
            <a:endParaRPr lang="en-US" sz="28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Profile </a:t>
            </a:r>
            <a:r>
              <a:rPr lang="en-US" sz="2800" dirty="0"/>
              <a:t>famous risk </a:t>
            </a:r>
            <a:r>
              <a:rPr lang="en-US" sz="2800" dirty="0" smtClean="0"/>
              <a:t>takers.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8239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enguins on an Icebe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Risk in the Context of Your Goals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2005953" y="3365500"/>
            <a:ext cx="7138047" cy="2498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risks are you taking? </a:t>
            </a:r>
          </a:p>
          <a:p>
            <a:pPr marL="0" indent="0">
              <a:buNone/>
            </a:pPr>
            <a:r>
              <a:rPr lang="en-US" dirty="0"/>
              <a:t>What risks will you need to take?</a:t>
            </a:r>
          </a:p>
          <a:p>
            <a:pPr marL="0" indent="0">
              <a:buNone/>
            </a:pPr>
            <a:r>
              <a:rPr lang="en-US" dirty="0"/>
              <a:t>How could risking (more) impact               your results?</a:t>
            </a:r>
          </a:p>
        </p:txBody>
      </p:sp>
    </p:spTree>
    <p:extLst>
      <p:ext uri="{BB962C8B-B14F-4D97-AF65-F5344CB8AC3E}">
        <p14:creationId xmlns:p14="http://schemas.microsoft.com/office/powerpoint/2010/main" val="439046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Feels Risky?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Autofit/>
          </a:bodyPr>
          <a:lstStyle/>
          <a:p>
            <a:pPr>
              <a:buFont typeface="Courier New"/>
              <a:buChar char="o"/>
            </a:pPr>
            <a:r>
              <a:rPr lang="en-US" dirty="0"/>
              <a:t>Offering feedback </a:t>
            </a:r>
            <a:endParaRPr lang="en-US" dirty="0" smtClean="0"/>
          </a:p>
          <a:p>
            <a:pPr>
              <a:buFont typeface="Courier New"/>
              <a:buChar char="o"/>
            </a:pPr>
            <a:r>
              <a:rPr lang="en-US" dirty="0" smtClean="0"/>
              <a:t>Proposing </a:t>
            </a:r>
            <a:r>
              <a:rPr lang="en-US" dirty="0"/>
              <a:t>an idea</a:t>
            </a:r>
          </a:p>
          <a:p>
            <a:pPr>
              <a:buFont typeface="Courier New"/>
              <a:buChar char="o"/>
            </a:pPr>
            <a:r>
              <a:rPr lang="en-US" dirty="0" smtClean="0"/>
              <a:t>Conflict</a:t>
            </a:r>
            <a:endParaRPr lang="en-US" dirty="0"/>
          </a:p>
          <a:p>
            <a:pPr>
              <a:buFont typeface="Courier New"/>
              <a:buChar char="o"/>
            </a:pPr>
            <a:r>
              <a:rPr lang="en-US" dirty="0"/>
              <a:t>Taking a stand </a:t>
            </a:r>
            <a:endParaRPr lang="en-US" dirty="0" smtClean="0"/>
          </a:p>
          <a:p>
            <a:pPr>
              <a:buFont typeface="Courier New"/>
              <a:buChar char="o"/>
            </a:pPr>
            <a:r>
              <a:rPr lang="en-US" dirty="0" smtClean="0"/>
              <a:t>Learning </a:t>
            </a:r>
            <a:r>
              <a:rPr lang="en-US" dirty="0"/>
              <a:t>a new </a:t>
            </a:r>
            <a:r>
              <a:rPr lang="en-US" dirty="0" smtClean="0"/>
              <a:t>skill</a:t>
            </a:r>
            <a:endParaRPr lang="en-US" dirty="0"/>
          </a:p>
          <a:p>
            <a:pPr>
              <a:buFont typeface="Courier New"/>
              <a:buChar char="o"/>
            </a:pPr>
            <a:r>
              <a:rPr lang="en-US" dirty="0" smtClean="0"/>
              <a:t>Presenting </a:t>
            </a:r>
            <a:r>
              <a:rPr lang="en-US" dirty="0"/>
              <a:t>to </a:t>
            </a:r>
            <a:r>
              <a:rPr lang="en-US" dirty="0" smtClean="0"/>
              <a:t>a higher level </a:t>
            </a:r>
          </a:p>
          <a:p>
            <a:pPr>
              <a:buFont typeface="Courier New"/>
              <a:buChar char="o"/>
            </a:pPr>
            <a:r>
              <a:rPr lang="en-US" dirty="0" smtClean="0"/>
              <a:t>Managing ambiguity</a:t>
            </a:r>
          </a:p>
          <a:p>
            <a:pPr>
              <a:buFont typeface="Courier New"/>
              <a:buChar char="o"/>
            </a:pPr>
            <a:r>
              <a:rPr lang="en-US" dirty="0"/>
              <a:t>S</a:t>
            </a:r>
            <a:r>
              <a:rPr lang="en-US" dirty="0" smtClean="0"/>
              <a:t>peaking up</a:t>
            </a:r>
          </a:p>
        </p:txBody>
      </p:sp>
      <p:pic>
        <p:nvPicPr>
          <p:cNvPr id="5" name="Content Placeholder 4" descr="Shark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" r="71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7902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ow boat on sh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Holds You Back?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975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24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Keeps Us </a:t>
            </a:r>
            <a:r>
              <a:rPr lang="en-US" dirty="0"/>
              <a:t>f</a:t>
            </a:r>
            <a:r>
              <a:rPr lang="en-US" dirty="0" smtClean="0"/>
              <a:t>rom Taking (More  and Better) Risks?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Amplifying what could go wrong and minimizing our ability to manage, influence or control the outcome. </a:t>
            </a:r>
            <a:endParaRPr lang="en-US" dirty="0" smtClean="0"/>
          </a:p>
          <a:p>
            <a:r>
              <a:rPr lang="en-US" dirty="0" smtClean="0"/>
              <a:t>Exaggerating the consequences of failure. </a:t>
            </a:r>
            <a:endParaRPr lang="en-US" dirty="0"/>
          </a:p>
          <a:p>
            <a:r>
              <a:rPr lang="en-US" dirty="0"/>
              <a:t>Emphasizing what we might lose by taking the risk (versus what we can gain). </a:t>
            </a:r>
            <a:endParaRPr lang="en-US" dirty="0" smtClean="0"/>
          </a:p>
          <a:p>
            <a:r>
              <a:rPr lang="en-US" dirty="0" smtClean="0"/>
              <a:t>Failing </a:t>
            </a:r>
            <a:r>
              <a:rPr lang="en-US" dirty="0"/>
              <a:t>to consider the cost of doing </a:t>
            </a:r>
            <a:r>
              <a:rPr lang="en-US" dirty="0" smtClean="0"/>
              <a:t>nothing.</a:t>
            </a:r>
          </a:p>
          <a:p>
            <a:r>
              <a:rPr lang="en-US" dirty="0" smtClean="0"/>
              <a:t>Fearing </a:t>
            </a:r>
            <a:r>
              <a:rPr lang="en-US" dirty="0"/>
              <a:t>failure, looking foolish, making a mistake or being wrong. </a:t>
            </a:r>
          </a:p>
        </p:txBody>
      </p:sp>
    </p:spTree>
    <p:extLst>
      <p:ext uri="{BB962C8B-B14F-4D97-AF65-F5344CB8AC3E}">
        <p14:creationId xmlns:p14="http://schemas.microsoft.com/office/powerpoint/2010/main" val="2551614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 and Refle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1608" y="5715000"/>
            <a:ext cx="4023775" cy="1143000"/>
          </a:xfrm>
        </p:spPr>
        <p:txBody>
          <a:bodyPr/>
          <a:lstStyle/>
          <a:p>
            <a:pPr algn="l"/>
            <a:r>
              <a:rPr lang="en-US" dirty="0" smtClean="0"/>
              <a:t>Risking is a Skill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7303" y="2177501"/>
            <a:ext cx="4830905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Skills are built over time, with practice. </a:t>
            </a:r>
          </a:p>
          <a:p>
            <a:r>
              <a:rPr lang="en-US" sz="2800" dirty="0" smtClean="0"/>
              <a:t>Micro-process risks.</a:t>
            </a:r>
          </a:p>
          <a:p>
            <a:r>
              <a:rPr lang="en-US" sz="2800" dirty="0" smtClean="0"/>
              <a:t>Focus on outcomes you desire. </a:t>
            </a:r>
          </a:p>
          <a:p>
            <a:r>
              <a:rPr lang="en-US" sz="2800" dirty="0" smtClean="0"/>
              <a:t>Celebrate (even the smallest) risk victories! </a:t>
            </a:r>
          </a:p>
          <a:p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5357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ncho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-1" y="0"/>
            <a:ext cx="916099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Aware of Your Anchors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5347" y="1417638"/>
            <a:ext cx="808145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Anchoring is a term used in psychology to describe the human tendency to over rely or ‘anchor’ on one piece of information when approaching a risk or decision.  </a:t>
            </a:r>
          </a:p>
          <a:p>
            <a:endParaRPr lang="en-US" sz="1200" dirty="0"/>
          </a:p>
          <a:p>
            <a:r>
              <a:rPr lang="en-US" sz="2800" dirty="0" smtClean="0"/>
              <a:t>We bring our ‘bias’ to situations by valuing one aspect over other information available.</a:t>
            </a:r>
          </a:p>
          <a:p>
            <a:endParaRPr lang="en-US" sz="1200" dirty="0"/>
          </a:p>
          <a:p>
            <a:r>
              <a:rPr lang="en-US" sz="2800" dirty="0" smtClean="0"/>
              <a:t>It is important to be mindful of our anchors because if we allow them to, they will establish the terms and create the trajectory.</a:t>
            </a:r>
          </a:p>
        </p:txBody>
      </p:sp>
    </p:spTree>
    <p:extLst>
      <p:ext uri="{BB962C8B-B14F-4D97-AF65-F5344CB8AC3E}">
        <p14:creationId xmlns:p14="http://schemas.microsoft.com/office/powerpoint/2010/main" val="2931912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cean with Anchor Ch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159375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‘Anchors’ You?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84727" y="1401843"/>
            <a:ext cx="9178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Cost 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872424" y="1062746"/>
            <a:ext cx="18818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Credibility 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5754269" y="2008050"/>
            <a:ext cx="218701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Appearance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600070" y="1401843"/>
            <a:ext cx="233228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Convenience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543805" y="493205"/>
            <a:ext cx="122241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Safety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6435165" y="493205"/>
            <a:ext cx="225193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Relationship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2492519" y="2008050"/>
            <a:ext cx="137990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Results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2728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are Your Risk Opportunities?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costs too much? </a:t>
            </a:r>
          </a:p>
          <a:p>
            <a:r>
              <a:rPr lang="en-US" dirty="0" smtClean="0"/>
              <a:t>What takes too long?</a:t>
            </a:r>
          </a:p>
          <a:p>
            <a:r>
              <a:rPr lang="en-US" dirty="0" smtClean="0"/>
              <a:t>What is poor in quality? </a:t>
            </a:r>
          </a:p>
          <a:p>
            <a:r>
              <a:rPr lang="en-US" dirty="0" smtClean="0"/>
              <a:t>What keeps falling through the cracks?</a:t>
            </a:r>
          </a:p>
          <a:p>
            <a:r>
              <a:rPr lang="en-US" dirty="0" smtClean="0"/>
              <a:t>Where are we missing an opportunity? </a:t>
            </a:r>
          </a:p>
          <a:p>
            <a:r>
              <a:rPr lang="en-US" dirty="0" smtClean="0"/>
              <a:t>In what ways are we falling behind? </a:t>
            </a:r>
          </a:p>
          <a:p>
            <a:r>
              <a:rPr lang="en-US" dirty="0" smtClean="0"/>
              <a:t>How are we getting in our own way?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206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661</Words>
  <Application>Microsoft Macintosh PowerPoint</Application>
  <PresentationFormat>On-screen Show (4:3)</PresentationFormat>
  <Paragraphs>100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Making Risk Matter</vt:lpstr>
      <vt:lpstr>Risk in the Context of Your Goals</vt:lpstr>
      <vt:lpstr>What Feels Risky?</vt:lpstr>
      <vt:lpstr>What Holds You Back?</vt:lpstr>
      <vt:lpstr>What Keeps Us from Taking (More  and Better) Risks?</vt:lpstr>
      <vt:lpstr>Risking is a Skill </vt:lpstr>
      <vt:lpstr>Be Aware of Your Anchors</vt:lpstr>
      <vt:lpstr>What ‘Anchors’ You? </vt:lpstr>
      <vt:lpstr>Where are Your Risk Opportunities?</vt:lpstr>
      <vt:lpstr>Develop a Risk Strategy</vt:lpstr>
      <vt:lpstr>Grow through Risk Taking </vt:lpstr>
      <vt:lpstr>Tips and Strategies</vt:lpstr>
      <vt:lpstr>Action Ideas</vt:lpstr>
    </vt:vector>
  </TitlesOfParts>
  <Company>Dondi Scumaci,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Coming virtual-lunchtime classes in the Career Accelerator Series </dc:title>
  <dc:creator>Dondi Scumaci</dc:creator>
  <cp:lastModifiedBy>Dondi Scumaci</cp:lastModifiedBy>
  <cp:revision>48</cp:revision>
  <dcterms:created xsi:type="dcterms:W3CDTF">2018-09-16T19:03:45Z</dcterms:created>
  <dcterms:modified xsi:type="dcterms:W3CDTF">2018-10-04T17:30:07Z</dcterms:modified>
</cp:coreProperties>
</file>