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87" r:id="rId15"/>
    <p:sldId id="269" r:id="rId16"/>
    <p:sldId id="270" r:id="rId17"/>
    <p:sldId id="271" r:id="rId18"/>
    <p:sldId id="286" r:id="rId19"/>
    <p:sldId id="283" r:id="rId20"/>
    <p:sldId id="282" r:id="rId21"/>
    <p:sldId id="272" r:id="rId22"/>
    <p:sldId id="288" r:id="rId23"/>
    <p:sldId id="273" r:id="rId24"/>
    <p:sldId id="276" r:id="rId25"/>
    <p:sldId id="274" r:id="rId26"/>
    <p:sldId id="275" r:id="rId27"/>
    <p:sldId id="277" r:id="rId28"/>
    <p:sldId id="281" r:id="rId29"/>
    <p:sldId id="290" r:id="rId30"/>
    <p:sldId id="285" r:id="rId31"/>
    <p:sldId id="291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5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8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8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6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7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E20B-2310-4D08-9703-BC54BDC13F6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FEDC0-438C-4E4C-AF1E-240B71BF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ina.Tappana@okstate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okstate.edu/about/security/cowboy-guardian/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g7yVTBciW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s.security@okstate.edu" TargetMode="External"/><Relationship Id="rId7" Type="http://schemas.openxmlformats.org/officeDocument/2006/relationships/hyperlink" Target="mailto:tina.Tappana@okstate.edu" TargetMode="External"/><Relationship Id="rId2" Type="http://schemas.openxmlformats.org/officeDocument/2006/relationships/hyperlink" Target="mailto:meagan.robertson@okstat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nnifer.nachbor@okstate.edu" TargetMode="External"/><Relationship Id="rId5" Type="http://schemas.openxmlformats.org/officeDocument/2006/relationships/image" Target="../media/image2.png"/><Relationship Id="rId4" Type="http://schemas.openxmlformats.org/officeDocument/2006/relationships/hyperlink" Target="mailto:patty.white@okstate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davreyn@okstate.edu" TargetMode="External"/><Relationship Id="rId3" Type="http://schemas.openxmlformats.org/officeDocument/2006/relationships/hyperlink" Target="mailto:kurtis.Geiger@okstate.edu" TargetMode="External"/><Relationship Id="rId7" Type="http://schemas.openxmlformats.org/officeDocument/2006/relationships/hyperlink" Target="mailto:corey.chance@okstate.edu" TargetMode="External"/><Relationship Id="rId2" Type="http://schemas.openxmlformats.org/officeDocument/2006/relationships/hyperlink" Target="mailto:dennis.grill@okstat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ari.blackheart@okstate.edu" TargetMode="External"/><Relationship Id="rId5" Type="http://schemas.openxmlformats.org/officeDocument/2006/relationships/hyperlink" Target="mailto:michael.kunze@okstate.edu" TargetMode="External"/><Relationship Id="rId4" Type="http://schemas.openxmlformats.org/officeDocument/2006/relationships/hyperlink" Target="mailto:anthony.austin@okstate.edu" TargetMode="External"/><Relationship Id="rId9" Type="http://schemas.openxmlformats.org/officeDocument/2006/relationships/hyperlink" Target="mailto:lucas.Hunsucker@okstate.ed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.okstate.edu/about/security/index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chs.security@okstate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rial Black" panose="020B0A04020102020204" pitchFamily="34" charset="0"/>
              </a:rPr>
              <a:t>OSU Center for Health Sciences Security and Safety Training for Employees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324" y="4123113"/>
            <a:ext cx="1731414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Cont. Suspicious Activity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Abandon Bags</a:t>
            </a:r>
          </a:p>
          <a:p>
            <a:pPr lvl="1"/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DO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NOT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OPEN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1"/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Call </a:t>
            </a:r>
            <a:r>
              <a:rPr lang="en-US" dirty="0" smtClean="0">
                <a:latin typeface="Arial Black" panose="020B0A04020102020204" pitchFamily="34" charset="0"/>
              </a:rPr>
              <a:t>Security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0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Court Orders/Protective Orders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Security needs to be notified 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Copies </a:t>
            </a:r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All Details that may help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Safety </a:t>
            </a:r>
            <a:r>
              <a:rPr lang="en-US" dirty="0" smtClean="0">
                <a:latin typeface="Arial Black" panose="020B0A04020102020204" pitchFamily="34" charset="0"/>
              </a:rPr>
              <a:t>Place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4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Title IX Issues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When and How to Report</a:t>
            </a:r>
          </a:p>
          <a:p>
            <a:r>
              <a:rPr lang="en-US" b="1" u="sng" dirty="0" smtClean="0">
                <a:latin typeface="Arial Black" panose="020B0A04020102020204" pitchFamily="34" charset="0"/>
              </a:rPr>
              <a:t>Any Harassment </a:t>
            </a:r>
            <a:endParaRPr lang="en-US" b="1" u="sng" dirty="0">
              <a:latin typeface="Arial Black" panose="020B0A04020102020204" pitchFamily="34" charset="0"/>
            </a:endParaRPr>
          </a:p>
          <a:p>
            <a:pPr lvl="1"/>
            <a:endParaRPr lang="en-US" b="1" dirty="0" smtClean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en-US" sz="3600" b="1" dirty="0" smtClean="0">
                <a:latin typeface="Arial Black" panose="020B0A04020102020204" pitchFamily="34" charset="0"/>
              </a:rPr>
              <a:t>Tina Tappana</a:t>
            </a:r>
          </a:p>
          <a:p>
            <a:pPr marL="457200" lvl="1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Director of Human Resources</a:t>
            </a:r>
          </a:p>
          <a:p>
            <a:pPr marL="457200" lvl="1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Title IX Coordinator</a:t>
            </a:r>
          </a:p>
          <a:p>
            <a:pPr marL="457200" lvl="1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Oklahoma State University Center for Health Sciences and OSU Tulsa</a:t>
            </a:r>
          </a:p>
          <a:p>
            <a:pPr marL="457200" lvl="1" indent="0">
              <a:buNone/>
            </a:pPr>
            <a:r>
              <a:rPr lang="en-US" b="1" dirty="0" smtClean="0">
                <a:latin typeface="Arial Black" panose="020B0A04020102020204" pitchFamily="34" charset="0"/>
                <a:hlinkClick r:id="rId2"/>
              </a:rPr>
              <a:t>Tina.Tappana@okstate.edu</a:t>
            </a:r>
            <a:endParaRPr lang="en-US" b="1" dirty="0" smtClean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918-594-8105</a:t>
            </a:r>
          </a:p>
          <a:p>
            <a:pPr lvl="1"/>
            <a:endParaRPr lang="en-US" b="1" dirty="0" smtClean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0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Security Alerts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Cowboy Alert </a:t>
            </a:r>
          </a:p>
          <a:p>
            <a:pPr lvl="1"/>
            <a:r>
              <a:rPr lang="en-US" b="1" dirty="0" smtClean="0">
                <a:latin typeface="Arial Black" panose="020B0A04020102020204" pitchFamily="34" charset="0"/>
              </a:rPr>
              <a:t>Sign up through </a:t>
            </a:r>
            <a:r>
              <a:rPr lang="en-US" b="1" dirty="0" err="1" smtClean="0">
                <a:latin typeface="Arial Black" panose="020B0A04020102020204" pitchFamily="34" charset="0"/>
              </a:rPr>
              <a:t>Okey</a:t>
            </a:r>
            <a:r>
              <a:rPr lang="en-US" b="1" dirty="0" smtClean="0">
                <a:latin typeface="Arial Black" panose="020B0A04020102020204" pitchFamily="34" charset="0"/>
              </a:rPr>
              <a:t> account</a:t>
            </a:r>
          </a:p>
          <a:p>
            <a:endParaRPr lang="en-US" b="1" dirty="0" smtClean="0">
              <a:latin typeface="Arial Black" panose="020B0A04020102020204" pitchFamily="34" charset="0"/>
            </a:endParaRPr>
          </a:p>
          <a:p>
            <a:r>
              <a:rPr lang="en-US" b="1" dirty="0" smtClean="0">
                <a:latin typeface="Arial Black" panose="020B0A04020102020204" pitchFamily="34" charset="0"/>
              </a:rPr>
              <a:t>Via </a:t>
            </a:r>
            <a:r>
              <a:rPr lang="en-US" b="1" dirty="0" smtClean="0">
                <a:latin typeface="Arial Black" panose="020B0A04020102020204" pitchFamily="34" charset="0"/>
              </a:rPr>
              <a:t>Text, Email and Phone call</a:t>
            </a:r>
          </a:p>
          <a:p>
            <a:endParaRPr lang="en-US" b="1" dirty="0" smtClean="0">
              <a:latin typeface="Arial Black" panose="020B0A04020102020204" pitchFamily="34" charset="0"/>
            </a:endParaRPr>
          </a:p>
          <a:p>
            <a:r>
              <a:rPr lang="en-US" b="1" dirty="0" smtClean="0">
                <a:latin typeface="Arial Black" panose="020B0A04020102020204" pitchFamily="34" charset="0"/>
              </a:rPr>
              <a:t>Rave </a:t>
            </a:r>
            <a:r>
              <a:rPr lang="en-US" b="1" dirty="0" smtClean="0">
                <a:latin typeface="Arial Black" panose="020B0A04020102020204" pitchFamily="34" charset="0"/>
              </a:rPr>
              <a:t>Guardian App. for Cell phone</a:t>
            </a:r>
          </a:p>
          <a:p>
            <a:pPr lvl="1"/>
            <a:r>
              <a:rPr lang="en-US" b="1" dirty="0" smtClean="0">
                <a:latin typeface="Arial Black" panose="020B0A04020102020204" pitchFamily="34" charset="0"/>
              </a:rPr>
              <a:t>Free</a:t>
            </a:r>
          </a:p>
          <a:p>
            <a:pPr lvl="1"/>
            <a:r>
              <a:rPr lang="en-US" b="1" dirty="0" smtClean="0">
                <a:latin typeface="Arial Black" panose="020B0A04020102020204" pitchFamily="34" charset="0"/>
              </a:rPr>
              <a:t>Mobile panic button</a:t>
            </a:r>
          </a:p>
          <a:p>
            <a:r>
              <a:rPr lang="en-US" sz="2000" b="1" dirty="0" smtClean="0">
                <a:latin typeface="Arial Black" panose="020B0A04020102020204" pitchFamily="34" charset="0"/>
                <a:hlinkClick r:id="rId2"/>
              </a:rPr>
              <a:t>https://health.okstate.edu/about/security/cowboy-guardian/html</a:t>
            </a:r>
            <a:endParaRPr lang="en-US" sz="2000" b="1" dirty="0" smtClean="0">
              <a:latin typeface="Arial Black" panose="020B0A04020102020204" pitchFamily="34" charset="0"/>
            </a:endParaRPr>
          </a:p>
          <a:p>
            <a:pPr lvl="1"/>
            <a:r>
              <a:rPr lang="en-US" sz="1800" b="1" dirty="0" smtClean="0">
                <a:latin typeface="Arial Black" panose="020B0A04020102020204" pitchFamily="34" charset="0"/>
              </a:rPr>
              <a:t>Mobile panic alarm</a:t>
            </a:r>
            <a:endParaRPr lang="en-US" sz="1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8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739" y="558141"/>
            <a:ext cx="2489111" cy="2221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2745" y="3376943"/>
            <a:ext cx="6835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We always need to err on the side of caution.</a:t>
            </a:r>
          </a:p>
          <a:p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Being Inconvenienced is a small price to pay if Safety!!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50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Emergency Planning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Each Department should have a clear plan in place.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Each Department should have a backup plan.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Employees must be educated about the plan.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Employees must training the plan.</a:t>
            </a:r>
          </a:p>
          <a:p>
            <a:pPr lvl="2"/>
            <a:r>
              <a:rPr lang="en-US" sz="2400" i="1" dirty="0" smtClean="0">
                <a:latin typeface="Arial Black" panose="020B0A04020102020204" pitchFamily="34" charset="0"/>
              </a:rPr>
              <a:t>Train how you fight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lvl="3"/>
            <a:r>
              <a:rPr lang="en-US" sz="2000" dirty="0" smtClean="0">
                <a:latin typeface="Arial Black" panose="020B0A04020102020204" pitchFamily="34" charset="0"/>
              </a:rPr>
              <a:t>Drills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</a:p>
          <a:p>
            <a:pPr lvl="3"/>
            <a:endParaRPr lang="en-US" dirty="0">
              <a:latin typeface="Arial Black" panose="020B0A04020102020204" pitchFamily="34" charset="0"/>
            </a:endParaRPr>
          </a:p>
          <a:p>
            <a:pPr lvl="1"/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Accountability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lvl="1"/>
            <a:endParaRPr lang="en-US" dirty="0">
              <a:latin typeface="Arial Black" panose="020B0A04020102020204" pitchFamily="34" charset="0"/>
            </a:endParaRPr>
          </a:p>
          <a:p>
            <a:pPr lvl="1"/>
            <a:endParaRPr lang="en-US" dirty="0" smtClean="0">
              <a:latin typeface="Arial Black" panose="020B0A04020102020204" pitchFamily="34" charset="0"/>
            </a:endParaRPr>
          </a:p>
          <a:p>
            <a:pPr lvl="1"/>
            <a:endParaRPr lang="en-US" dirty="0">
              <a:latin typeface="Arial Black" panose="020B0A04020102020204" pitchFamily="34" charset="0"/>
            </a:endParaRPr>
          </a:p>
          <a:p>
            <a:pPr lvl="1"/>
            <a:endParaRPr lang="en-US" dirty="0" smtClean="0">
              <a:latin typeface="Arial Black" panose="020B0A04020102020204" pitchFamily="34" charset="0"/>
            </a:endParaRPr>
          </a:p>
          <a:p>
            <a:pPr lvl="1"/>
            <a:endParaRPr lang="en-US" dirty="0">
              <a:latin typeface="Arial Black" panose="020B0A04020102020204" pitchFamily="34" charset="0"/>
            </a:endParaRPr>
          </a:p>
          <a:p>
            <a:pPr lvl="1"/>
            <a:endParaRPr lang="en-US" dirty="0" smtClean="0">
              <a:latin typeface="Arial Black" panose="020B0A04020102020204" pitchFamily="34" charset="0"/>
            </a:endParaRPr>
          </a:p>
          <a:p>
            <a:pPr lvl="1"/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3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Fire </a:t>
            </a:r>
            <a:r>
              <a:rPr lang="en-US" dirty="0" smtClean="0">
                <a:latin typeface="Arial Black" panose="020B0A04020102020204" pitchFamily="34" charset="0"/>
              </a:rPr>
              <a:t>Evacuation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21" y="1719263"/>
            <a:ext cx="7269932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426" y="679010"/>
            <a:ext cx="7957996" cy="53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02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Fire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661"/>
            <a:ext cx="10515600" cy="471030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Designated area to meet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Head </a:t>
            </a:r>
            <a:r>
              <a:rPr lang="en-US" dirty="0" smtClean="0">
                <a:latin typeface="Arial Black" panose="020B0A04020102020204" pitchFamily="34" charset="0"/>
              </a:rPr>
              <a:t>Count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Do </a:t>
            </a:r>
            <a:r>
              <a:rPr lang="en-US" dirty="0" smtClean="0">
                <a:latin typeface="Arial Black" panose="020B0A04020102020204" pitchFamily="34" charset="0"/>
              </a:rPr>
              <a:t>not jump into the your car and leave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We </a:t>
            </a:r>
            <a:r>
              <a:rPr lang="en-US" dirty="0" smtClean="0">
                <a:latin typeface="Arial Black" panose="020B0A04020102020204" pitchFamily="34" charset="0"/>
              </a:rPr>
              <a:t>need to be accountable for everyone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Security are not Fire Fights they cannot enter the building to pull you out.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Leave belongings 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Do not re-enter the building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20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Bomb Threats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Checklist at each phone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Make sure to follow the list as much as possible.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g7yVTBciW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69178" y="317295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10" y="1048190"/>
            <a:ext cx="5486399" cy="1696431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Chief of Security </a:t>
            </a:r>
            <a:r>
              <a:rPr lang="en-US" sz="2400" b="1" dirty="0" smtClean="0">
                <a:latin typeface="Arial Black" panose="020B0A04020102020204" pitchFamily="34" charset="0"/>
              </a:rPr>
              <a:t/>
            </a:r>
            <a:br>
              <a:rPr lang="en-US" sz="2400" b="1" dirty="0" smtClean="0">
                <a:latin typeface="Arial Black" panose="020B0A04020102020204" pitchFamily="34" charset="0"/>
              </a:rPr>
            </a:br>
            <a:r>
              <a:rPr lang="en-US" sz="2400" b="1" dirty="0" smtClean="0">
                <a:latin typeface="Arial Black" panose="020B0A04020102020204" pitchFamily="34" charset="0"/>
              </a:rPr>
              <a:t>Meagan Robertson	</a:t>
            </a:r>
            <a:br>
              <a:rPr lang="en-US" sz="2400" b="1" dirty="0" smtClean="0">
                <a:latin typeface="Arial Black" panose="020B0A04020102020204" pitchFamily="34" charset="0"/>
              </a:rPr>
            </a:br>
            <a:r>
              <a:rPr lang="en-US" sz="2400" b="1" dirty="0" smtClean="0">
                <a:latin typeface="Arial Black" panose="020B0A04020102020204" pitchFamily="34" charset="0"/>
              </a:rPr>
              <a:t>918-625-8592</a:t>
            </a:r>
            <a:br>
              <a:rPr lang="en-US" sz="2400" b="1" dirty="0" smtClean="0">
                <a:latin typeface="Arial Black" panose="020B0A04020102020204" pitchFamily="34" charset="0"/>
              </a:rPr>
            </a:br>
            <a:r>
              <a:rPr lang="en-US" sz="2400" b="1" dirty="0" smtClean="0">
                <a:latin typeface="Arial Black" panose="020B0A04020102020204" pitchFamily="34" charset="0"/>
                <a:hlinkClick r:id="rId2"/>
              </a:rPr>
              <a:t>meagan.robertson@okstate.edu</a:t>
            </a:r>
            <a:r>
              <a:rPr lang="en-US" sz="2400" b="1" dirty="0" smtClean="0">
                <a:latin typeface="Arial Black" panose="020B0A04020102020204" pitchFamily="34" charset="0"/>
              </a:rPr>
              <a:t/>
            </a:r>
            <a:br>
              <a:rPr lang="en-US" sz="2400" b="1" dirty="0" smtClean="0">
                <a:latin typeface="Arial Black" panose="020B0A04020102020204" pitchFamily="34" charset="0"/>
              </a:rPr>
            </a:br>
            <a:r>
              <a:rPr lang="en-US" sz="2400" b="1" dirty="0" smtClean="0">
                <a:latin typeface="Arial Black" panose="020B0A04020102020204" pitchFamily="34" charset="0"/>
                <a:hlinkClick r:id="rId3"/>
              </a:rPr>
              <a:t>chs.security@okstate.edu</a:t>
            </a:r>
            <a:r>
              <a:rPr lang="en-US" sz="2400" b="1" dirty="0" smtClean="0">
                <a:latin typeface="Arial Black" panose="020B0A04020102020204" pitchFamily="34" charset="0"/>
              </a:rPr>
              <a:t/>
            </a:r>
            <a:br>
              <a:rPr lang="en-US" sz="2400" b="1" dirty="0" smtClean="0">
                <a:latin typeface="Arial Black" panose="020B0A04020102020204" pitchFamily="34" charset="0"/>
              </a:rPr>
            </a:br>
            <a:r>
              <a:rPr lang="en-US" sz="2400" b="1" dirty="0" smtClean="0">
                <a:latin typeface="Arial Black" panose="020B0A04020102020204" pitchFamily="34" charset="0"/>
              </a:rPr>
              <a:t>CHS Campus</a:t>
            </a:r>
            <a:br>
              <a:rPr lang="en-US" sz="2400" b="1" dirty="0" smtClean="0">
                <a:latin typeface="Arial Black" panose="020B0A04020102020204" pitchFamily="34" charset="0"/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85" y="436794"/>
            <a:ext cx="5224228" cy="1795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Safety Manager</a:t>
            </a:r>
          </a:p>
          <a:p>
            <a:pPr marL="0" indent="0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Patty White</a:t>
            </a:r>
          </a:p>
          <a:p>
            <a:pPr marL="0" indent="0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918-561-8391	</a:t>
            </a:r>
          </a:p>
          <a:p>
            <a:pPr marL="0" indent="0">
              <a:buNone/>
            </a:pPr>
            <a:r>
              <a:rPr lang="en-US" sz="2400" dirty="0" smtClean="0">
                <a:latin typeface="Arial Black" panose="020B0A04020102020204" pitchFamily="34" charset="0"/>
                <a:hlinkClick r:id="rId4"/>
              </a:rPr>
              <a:t>patty.white@okstate.edu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Huston Center 5th floor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729" y="3243056"/>
            <a:ext cx="2560542" cy="371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697" y="2876280"/>
            <a:ext cx="5954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Employee Nurse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Jennifer Nachbor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918-582-1980</a:t>
            </a:r>
          </a:p>
          <a:p>
            <a:r>
              <a:rPr lang="en-US" sz="2400" dirty="0" smtClean="0">
                <a:latin typeface="Arial Black" panose="020B0A04020102020204" pitchFamily="34" charset="0"/>
                <a:hlinkClick r:id="rId6"/>
              </a:rPr>
              <a:t>jennifer.nachbor@okstate.edu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Health Care Center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1430" y="5041150"/>
            <a:ext cx="86726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Director of Human Resources/Title IX Coordinator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Tina Tappana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918-594-8105</a:t>
            </a:r>
            <a:endParaRPr lang="en-US" sz="2000" dirty="0" smtClean="0">
              <a:latin typeface="Arial Black" panose="020B0A04020102020204" pitchFamily="34" charset="0"/>
              <a:hlinkClick r:id="rId7"/>
            </a:endParaRPr>
          </a:p>
          <a:p>
            <a:r>
              <a:rPr lang="en-US" sz="2000" dirty="0" smtClean="0">
                <a:latin typeface="Arial Black" panose="020B0A04020102020204" pitchFamily="34" charset="0"/>
                <a:hlinkClick r:id="rId7"/>
              </a:rPr>
              <a:t>tina.tappana@okstate.edu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US" sz="2000" dirty="0" smtClean="0">
                <a:latin typeface="Arial Black" panose="020B0A04020102020204" pitchFamily="34" charset="0"/>
              </a:rPr>
              <a:t>OSU-Center for Health Sciences and OSU Tulsa</a:t>
            </a:r>
          </a:p>
        </p:txBody>
      </p:sp>
    </p:spTree>
    <p:extLst>
      <p:ext uri="{BB962C8B-B14F-4D97-AF65-F5344CB8AC3E}">
        <p14:creationId xmlns:p14="http://schemas.microsoft.com/office/powerpoint/2010/main" val="118671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Severe Weather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Storm Ready Campus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Officers are monitoring weather in dispatch office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10 </a:t>
            </a:r>
            <a:r>
              <a:rPr lang="en-US" dirty="0" smtClean="0">
                <a:latin typeface="Arial Black" panose="020B0A04020102020204" pitchFamily="34" charset="0"/>
              </a:rPr>
              <a:t>mile perimeter around Main CHS Campus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Cowboy </a:t>
            </a:r>
            <a:r>
              <a:rPr lang="en-US" dirty="0" smtClean="0">
                <a:latin typeface="Arial Black" panose="020B0A04020102020204" pitchFamily="34" charset="0"/>
              </a:rPr>
              <a:t>alert sends out warning via National Weather Service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Know </a:t>
            </a:r>
            <a:r>
              <a:rPr lang="en-US" dirty="0" smtClean="0">
                <a:latin typeface="Arial Black" panose="020B0A04020102020204" pitchFamily="34" charset="0"/>
              </a:rPr>
              <a:t>where to seek shelter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7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ACTIVE SHOOTER TIPS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SITUATIONAL AWARENESS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Situational </a:t>
            </a:r>
            <a:r>
              <a:rPr lang="en-US" dirty="0">
                <a:latin typeface="Arial Black" panose="020B0A04020102020204" pitchFamily="34" charset="0"/>
              </a:rPr>
              <a:t>awareness involves being aware of your immediate surroundings and the impact of your or other’s actions as it relates to the well-being of yourself and those around you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Arial Black" panose="020B0A04020102020204" pitchFamily="34" charset="0"/>
              </a:rPr>
              <a:t>Plan </a:t>
            </a:r>
            <a:r>
              <a:rPr lang="en-US" sz="6000" dirty="0" err="1" smtClean="0">
                <a:latin typeface="Arial Black" panose="020B0A04020102020204" pitchFamily="34" charset="0"/>
              </a:rPr>
              <a:t>Plan</a:t>
            </a:r>
            <a:r>
              <a:rPr lang="en-US" sz="6000" dirty="0" smtClean="0">
                <a:latin typeface="Arial Black" panose="020B0A04020102020204" pitchFamily="34" charset="0"/>
              </a:rPr>
              <a:t> </a:t>
            </a:r>
            <a:r>
              <a:rPr lang="en-US" sz="6000" dirty="0" err="1" smtClean="0">
                <a:latin typeface="Arial Black" panose="020B0A04020102020204" pitchFamily="34" charset="0"/>
              </a:rPr>
              <a:t>Plan</a:t>
            </a: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3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3 STEPS TO FOLLOW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506" y="2048999"/>
            <a:ext cx="6925900" cy="38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8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EVACUATE (IF POSSIBLE) 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602" y="1982709"/>
            <a:ext cx="8166225" cy="41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66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ONCE YOU HAVE ESCAPED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442" y="2145671"/>
            <a:ext cx="8075691" cy="40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17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LOOK FOR WAYS/OBJECTS TO HELP BARRICADE DOORS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391" y="1825625"/>
            <a:ext cx="74332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8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LAST RESORT</a:t>
            </a:r>
            <a:endParaRPr lang="en-US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504" y="1973655"/>
            <a:ext cx="6862527" cy="438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39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60" y="3434705"/>
            <a:ext cx="4889108" cy="3264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508" y="3434705"/>
            <a:ext cx="4682146" cy="3264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497" y="309757"/>
            <a:ext cx="6385610" cy="30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96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517" y="832919"/>
            <a:ext cx="8754701" cy="51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43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 Black" panose="020B0A04020102020204" pitchFamily="34" charset="0"/>
              </a:rPr>
              <a:t>REPORT INJURIES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Notify Security 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Security will create a report that is submitted to Safety to investigate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4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Security Officers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71" y="1825625"/>
            <a:ext cx="11516008" cy="435133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US" sz="1400" dirty="0" smtClean="0">
                <a:latin typeface="Arial Black" panose="020B0A04020102020204" pitchFamily="34" charset="0"/>
              </a:rPr>
              <a:t>  </a:t>
            </a:r>
            <a:r>
              <a:rPr lang="en-US" sz="4000" dirty="0" smtClean="0">
                <a:latin typeface="Arial Black" panose="020B0A04020102020204" pitchFamily="34" charset="0"/>
              </a:rPr>
              <a:t>9 TOTAL </a:t>
            </a:r>
            <a:endParaRPr lang="en-US" sz="4000" dirty="0">
              <a:latin typeface="Arial Black" panose="020B0A04020102020204" pitchFamily="34" charset="0"/>
            </a:endParaRPr>
          </a:p>
          <a:p>
            <a:pPr lvl="1"/>
            <a:endParaRPr lang="en-US" sz="2000" dirty="0" smtClean="0">
              <a:latin typeface="Arial Black" panose="020B0A04020102020204" pitchFamily="34" charset="0"/>
            </a:endParaRP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Officer </a:t>
            </a:r>
            <a:r>
              <a:rPr lang="en-US" sz="2000" dirty="0" smtClean="0">
                <a:latin typeface="Arial Black" panose="020B0A04020102020204" pitchFamily="34" charset="0"/>
              </a:rPr>
              <a:t>Dennis Grill	</a:t>
            </a:r>
            <a:r>
              <a:rPr lang="en-US" sz="2000" dirty="0" smtClean="0">
                <a:latin typeface="Arial Black" panose="020B0A04020102020204" pitchFamily="34" charset="0"/>
              </a:rPr>
              <a:t>	</a:t>
            </a:r>
            <a:r>
              <a:rPr lang="en-US" sz="2000" dirty="0" smtClean="0">
                <a:latin typeface="Arial Black" panose="020B0A04020102020204" pitchFamily="34" charset="0"/>
                <a:hlinkClick r:id="rId2"/>
              </a:rPr>
              <a:t>dennis.grill@okstate.edu</a:t>
            </a:r>
            <a:r>
              <a:rPr lang="en-US" sz="2000" dirty="0" smtClean="0">
                <a:latin typeface="Arial Black" panose="020B0A04020102020204" pitchFamily="34" charset="0"/>
              </a:rPr>
              <a:t>		918-625-8592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Officer Kurtis Geiger	</a:t>
            </a:r>
            <a:r>
              <a:rPr lang="en-US" sz="2000" dirty="0" smtClean="0">
                <a:latin typeface="Arial Black" panose="020B0A04020102020204" pitchFamily="34" charset="0"/>
              </a:rPr>
              <a:t>	</a:t>
            </a:r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kurtis.Geiger@okstate.edu</a:t>
            </a:r>
            <a:r>
              <a:rPr lang="en-US" sz="2000" dirty="0" smtClean="0">
                <a:latin typeface="Arial Black" panose="020B0A04020102020204" pitchFamily="34" charset="0"/>
              </a:rPr>
              <a:t>	</a:t>
            </a:r>
            <a:r>
              <a:rPr lang="en-US" sz="2000" dirty="0" smtClean="0">
                <a:latin typeface="Arial Black" panose="020B0A04020102020204" pitchFamily="34" charset="0"/>
              </a:rPr>
              <a:t>	918-625-8592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Officer Tyler Austin	</a:t>
            </a:r>
            <a:r>
              <a:rPr lang="en-US" sz="2000" dirty="0" smtClean="0">
                <a:latin typeface="Arial Black" panose="020B0A04020102020204" pitchFamily="34" charset="0"/>
              </a:rPr>
              <a:t>	</a:t>
            </a:r>
            <a:r>
              <a:rPr lang="en-US" sz="2000" dirty="0" smtClean="0">
                <a:latin typeface="Arial Black" panose="020B0A04020102020204" pitchFamily="34" charset="0"/>
                <a:hlinkClick r:id="rId4"/>
              </a:rPr>
              <a:t>anthony.austin@okstate.edu</a:t>
            </a:r>
            <a:r>
              <a:rPr lang="en-US" sz="2000" dirty="0" smtClean="0">
                <a:latin typeface="Arial Black" panose="020B0A04020102020204" pitchFamily="34" charset="0"/>
              </a:rPr>
              <a:t>	918-625-8592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Officer Mike Kunze	</a:t>
            </a:r>
            <a:r>
              <a:rPr lang="en-US" sz="2000" dirty="0" smtClean="0">
                <a:latin typeface="Arial Black" panose="020B0A04020102020204" pitchFamily="34" charset="0"/>
              </a:rPr>
              <a:t>	</a:t>
            </a:r>
            <a:r>
              <a:rPr lang="en-US" sz="2000" dirty="0" smtClean="0">
                <a:latin typeface="Arial Black" panose="020B0A04020102020204" pitchFamily="34" charset="0"/>
                <a:hlinkClick r:id="rId5"/>
              </a:rPr>
              <a:t>michael.kunze@okstate.edu</a:t>
            </a:r>
            <a:r>
              <a:rPr lang="en-US" sz="2000" dirty="0" smtClean="0">
                <a:latin typeface="Arial Black" panose="020B0A04020102020204" pitchFamily="34" charset="0"/>
              </a:rPr>
              <a:t>	918-625-8592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Officer Kari Blackheart	</a:t>
            </a:r>
            <a:r>
              <a:rPr lang="en-US" sz="2000" dirty="0" smtClean="0">
                <a:latin typeface="Arial Black" panose="020B0A04020102020204" pitchFamily="34" charset="0"/>
                <a:hlinkClick r:id="rId6"/>
              </a:rPr>
              <a:t>kari.blackheart@okstate.edu</a:t>
            </a:r>
            <a:r>
              <a:rPr lang="en-US" sz="2000" dirty="0" smtClean="0">
                <a:latin typeface="Arial Black" panose="020B0A04020102020204" pitchFamily="34" charset="0"/>
              </a:rPr>
              <a:t>	918-625-8592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Officer Corey Chance	</a:t>
            </a:r>
            <a:r>
              <a:rPr lang="en-US" sz="2000" dirty="0" smtClean="0">
                <a:latin typeface="Arial Black" panose="020B0A04020102020204" pitchFamily="34" charset="0"/>
                <a:hlinkClick r:id="rId7"/>
              </a:rPr>
              <a:t>corey.chance@okstate.edu</a:t>
            </a:r>
            <a:r>
              <a:rPr lang="en-US" sz="2000" dirty="0" smtClean="0">
                <a:latin typeface="Arial Black" panose="020B0A04020102020204" pitchFamily="34" charset="0"/>
              </a:rPr>
              <a:t>	918-625-8592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Officer David Reynolds	</a:t>
            </a:r>
            <a:r>
              <a:rPr lang="en-US" sz="2000" dirty="0" smtClean="0">
                <a:latin typeface="Arial Black" panose="020B0A04020102020204" pitchFamily="34" charset="0"/>
                <a:hlinkClick r:id="rId8"/>
              </a:rPr>
              <a:t>davreyn@okstate.edu</a:t>
            </a:r>
            <a:r>
              <a:rPr lang="en-US" sz="2000" dirty="0" smtClean="0">
                <a:latin typeface="Arial Black" panose="020B0A04020102020204" pitchFamily="34" charset="0"/>
              </a:rPr>
              <a:t>		918-625-8592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Officer Lucas Hunsucker	</a:t>
            </a:r>
            <a:r>
              <a:rPr lang="en-US" sz="2000" dirty="0" smtClean="0">
                <a:latin typeface="Arial Black" panose="020B0A04020102020204" pitchFamily="34" charset="0"/>
                <a:hlinkClick r:id="rId9"/>
              </a:rPr>
              <a:t>lucas.Hunsucker@okstate.edu</a:t>
            </a:r>
            <a:r>
              <a:rPr lang="en-US" sz="2000" dirty="0" smtClean="0">
                <a:latin typeface="Arial Black" panose="020B0A04020102020204" pitchFamily="34" charset="0"/>
              </a:rPr>
              <a:t>	918-625-8592</a:t>
            </a:r>
          </a:p>
          <a:p>
            <a:pPr marL="457200" lvl="1" indent="0">
              <a:buNone/>
            </a:pPr>
            <a:endParaRPr lang="en-US" sz="1600" dirty="0" smtClean="0">
              <a:latin typeface="Arial Black" panose="020B0A04020102020204" pitchFamily="34" charset="0"/>
            </a:endParaRPr>
          </a:p>
          <a:p>
            <a:pPr lvl="1"/>
            <a:endParaRPr 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7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Other Resources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Security website </a:t>
            </a:r>
            <a:r>
              <a:rPr lang="en-US" dirty="0" smtClean="0">
                <a:latin typeface="Arial Black" panose="020B0A04020102020204" pitchFamily="34" charset="0"/>
                <a:hlinkClick r:id="rId2"/>
              </a:rPr>
              <a:t>https://.okstate.edu/about/security/index.html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Has </a:t>
            </a:r>
            <a:r>
              <a:rPr lang="en-US" dirty="0" err="1" smtClean="0">
                <a:latin typeface="Arial Black" panose="020B0A04020102020204" pitchFamily="34" charset="0"/>
              </a:rPr>
              <a:t>Clery</a:t>
            </a:r>
            <a:r>
              <a:rPr lang="en-US" dirty="0" smtClean="0">
                <a:latin typeface="Arial Black" panose="020B0A04020102020204" pitchFamily="34" charset="0"/>
              </a:rPr>
              <a:t> Information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10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35" y="365125"/>
            <a:ext cx="11190082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Conveying CHS-Security’s 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To provide a safe and secure work place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Establishing </a:t>
            </a:r>
            <a:r>
              <a:rPr lang="en-US" dirty="0">
                <a:latin typeface="Arial Black" panose="020B0A04020102020204" pitchFamily="34" charset="0"/>
              </a:rPr>
              <a:t>a relationship between Security, Safety and Employees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Security’s </a:t>
            </a:r>
            <a:r>
              <a:rPr lang="en-US" dirty="0">
                <a:latin typeface="Arial Black" panose="020B0A04020102020204" pitchFamily="34" charset="0"/>
              </a:rPr>
              <a:t>ultimate goal is to serve and protect individuals while on 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1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Arial Black" panose="020B0A04020102020204" pitchFamily="34" charset="0"/>
              </a:rPr>
              <a:t>QUESTIONS</a:t>
            </a: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3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Security Department </a:t>
            </a:r>
            <a:r>
              <a:rPr lang="en-US" sz="3200" dirty="0" smtClean="0"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1111 W. 17</a:t>
            </a:r>
            <a:r>
              <a:rPr lang="en-US" sz="3200" baseline="30000" dirty="0" smtClean="0">
                <a:latin typeface="Arial Black" panose="020B0A04020102020204" pitchFamily="34" charset="0"/>
              </a:rPr>
              <a:t>th</a:t>
            </a:r>
            <a:r>
              <a:rPr lang="en-US" sz="3200" dirty="0" smtClean="0">
                <a:latin typeface="Arial Black" panose="020B0A04020102020204" pitchFamily="34" charset="0"/>
              </a:rPr>
              <a:t> Street Tulsa, Ok 74107</a:t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First Floor in CAME Building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Security </a:t>
            </a:r>
            <a:r>
              <a:rPr lang="en-US" sz="2400" dirty="0" smtClean="0">
                <a:latin typeface="Arial Black" panose="020B0A04020102020204" pitchFamily="34" charset="0"/>
              </a:rPr>
              <a:t>Department is operation 24/7 all year.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Including all Holidays</a:t>
            </a:r>
            <a:endParaRPr lang="en-US" dirty="0" smtClean="0">
              <a:latin typeface="Arial Black" panose="020B0A04020102020204" pitchFamily="34" charset="0"/>
            </a:endParaRPr>
          </a:p>
          <a:p>
            <a:pPr lvl="1"/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ALL EMERGENCY SITUATIONS CALL SECURITY AT </a:t>
            </a:r>
            <a:endParaRPr lang="en-US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918-625-8592</a:t>
            </a:r>
            <a:endParaRPr lang="en-US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Security’s email is </a:t>
            </a:r>
            <a:r>
              <a:rPr lang="en-US" sz="2400" dirty="0" smtClean="0">
                <a:latin typeface="Arial Black" panose="020B0A04020102020204" pitchFamily="34" charset="0"/>
                <a:hlinkClick r:id="rId2"/>
              </a:rPr>
              <a:t>chs.security@okstate.edu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Security Requirements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512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ID Badges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MUST be worn and visible while in CHS Buildings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Badges are free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Badges do expire every year as a Security procedure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Lost or Stolen report immediately  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Parking </a:t>
            </a:r>
            <a:r>
              <a:rPr lang="en-US" dirty="0" smtClean="0">
                <a:latin typeface="Arial Black" panose="020B0A04020102020204" pitchFamily="34" charset="0"/>
              </a:rPr>
              <a:t>Permits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MUST be on employees vehicle while on CHS Property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Permits are free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Permits need to be placed under rearview mirror</a:t>
            </a:r>
          </a:p>
          <a:p>
            <a:pPr lvl="2"/>
            <a:r>
              <a:rPr lang="en-US" u="sng" dirty="0" smtClean="0">
                <a:latin typeface="Arial Black" panose="020B0A04020102020204" pitchFamily="34" charset="0"/>
              </a:rPr>
              <a:t>DO NOT park in spaces that say RESERVED</a:t>
            </a:r>
          </a:p>
        </p:txBody>
      </p:sp>
    </p:spTree>
    <p:extLst>
      <p:ext uri="{BB962C8B-B14F-4D97-AF65-F5344CB8AC3E}">
        <p14:creationId xmlns:p14="http://schemas.microsoft.com/office/powerpoint/2010/main" val="152287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Cont. Vehicles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Vehicles left in parking lots overnight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MUST have parking permits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Owner should notify Security 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Location, Description, Duration</a:t>
            </a:r>
          </a:p>
          <a:p>
            <a:pPr lvl="1"/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Patient </a:t>
            </a:r>
            <a:r>
              <a:rPr lang="en-US" dirty="0" smtClean="0">
                <a:latin typeface="Arial Black" panose="020B0A04020102020204" pitchFamily="34" charset="0"/>
              </a:rPr>
              <a:t>who have been transported to hospital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Notify Security so it does not get towed</a:t>
            </a:r>
          </a:p>
          <a:p>
            <a:pPr lvl="3"/>
            <a:r>
              <a:rPr lang="en-US" dirty="0" smtClean="0">
                <a:latin typeface="Arial Black" panose="020B0A04020102020204" pitchFamily="34" charset="0"/>
              </a:rPr>
              <a:t>Location, Description, Duration</a:t>
            </a:r>
          </a:p>
          <a:p>
            <a:pPr lvl="1"/>
            <a:endParaRPr lang="en-US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6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Security Services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7074"/>
            <a:ext cx="10515600" cy="516952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Security assists with car jumps </a:t>
            </a:r>
            <a:r>
              <a:rPr lang="en-US" sz="2000" dirty="0" smtClean="0">
                <a:latin typeface="Arial Black" panose="020B0A04020102020204" pitchFamily="34" charset="0"/>
              </a:rPr>
              <a:t>	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All vehicles on OSU-CHS property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MUST SIGN LIABILITY WAVIER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Security assists with tire Changes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All vehicles on OSU-CHS property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MUST SIGN LIABILITY WAVIER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Security safety escorts are available 24 hours a day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TO and FROM Buildings</a:t>
            </a:r>
          </a:p>
          <a:p>
            <a:r>
              <a:rPr lang="en-US" sz="3000" dirty="0" smtClean="0">
                <a:latin typeface="Arial Black" panose="020B0A04020102020204" pitchFamily="34" charset="0"/>
              </a:rPr>
              <a:t>Security will wait until tow truck arrives</a:t>
            </a:r>
          </a:p>
          <a:p>
            <a:r>
              <a:rPr lang="en-US" sz="3000" dirty="0" smtClean="0">
                <a:latin typeface="Arial Black" panose="020B0A04020102020204" pitchFamily="34" charset="0"/>
              </a:rPr>
              <a:t>Security Maintains lost and found</a:t>
            </a:r>
          </a:p>
          <a:p>
            <a:pPr lvl="1"/>
            <a:r>
              <a:rPr lang="en-US" sz="1600" dirty="0" smtClean="0">
                <a:latin typeface="Arial Black" panose="020B0A04020102020204" pitchFamily="34" charset="0"/>
              </a:rPr>
              <a:t>Items are logged into a tracking system</a:t>
            </a:r>
          </a:p>
          <a:p>
            <a:pPr lvl="1"/>
            <a:r>
              <a:rPr lang="en-US" sz="1600" dirty="0" smtClean="0">
                <a:latin typeface="Arial Black" panose="020B0A04020102020204" pitchFamily="34" charset="0"/>
              </a:rPr>
              <a:t>Photographed </a:t>
            </a:r>
          </a:p>
          <a:p>
            <a:pPr lvl="1"/>
            <a:r>
              <a:rPr lang="en-US" sz="1600" dirty="0" smtClean="0">
                <a:latin typeface="Arial Black" panose="020B0A04020102020204" pitchFamily="34" charset="0"/>
              </a:rPr>
              <a:t>Property must be signed out upon return </a:t>
            </a:r>
          </a:p>
          <a:p>
            <a:pPr lvl="1"/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3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Panic Alarms or Emergency Calls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Know where the panic alarms are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Try </a:t>
            </a:r>
            <a:r>
              <a:rPr lang="en-US" dirty="0" smtClean="0">
                <a:latin typeface="Arial Black" panose="020B0A04020102020204" pitchFamily="34" charset="0"/>
              </a:rPr>
              <a:t>to call Security 918-625-8592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 case the alarm failed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Stay </a:t>
            </a:r>
            <a:r>
              <a:rPr lang="en-US" dirty="0" smtClean="0">
                <a:latin typeface="Arial Black" panose="020B0A04020102020204" pitchFamily="34" charset="0"/>
              </a:rPr>
              <a:t>on the phone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Describe what is happening, who, what and where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Suspicious Activity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Call immediately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DO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NOT WAIT!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MENTALLY ILL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Suicidal Intentions (SI)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Community Outreach Psychiatric Emergency Services COPES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Crisis Line 918-744-4800</a:t>
            </a:r>
          </a:p>
          <a:p>
            <a:pPr lvl="2"/>
            <a:endParaRPr lang="en-US" dirty="0">
              <a:latin typeface="Arial Black" panose="020B0A04020102020204" pitchFamily="34" charset="0"/>
            </a:endParaRPr>
          </a:p>
          <a:p>
            <a:pPr lvl="2"/>
            <a:endParaRPr lang="en-US" dirty="0" smtClean="0">
              <a:latin typeface="Arial Black" panose="020B0A04020102020204" pitchFamily="34" charset="0"/>
            </a:endParaRPr>
          </a:p>
          <a:p>
            <a:pPr lvl="2"/>
            <a:endParaRPr lang="en-US" dirty="0">
              <a:latin typeface="Arial Black" panose="020B0A04020102020204" pitchFamily="34" charset="0"/>
            </a:endParaRPr>
          </a:p>
          <a:p>
            <a:pPr lvl="2"/>
            <a:endParaRPr lang="en-US" dirty="0" smtClean="0">
              <a:latin typeface="Arial Black" panose="020B0A04020102020204" pitchFamily="34" charset="0"/>
            </a:endParaRPr>
          </a:p>
          <a:p>
            <a:pPr lvl="2"/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5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617</Words>
  <Application>Microsoft Office PowerPoint</Application>
  <PresentationFormat>Widescreen</PresentationFormat>
  <Paragraphs>200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Office Theme</vt:lpstr>
      <vt:lpstr>OSU Center for Health Sciences Security and Safety Training for Employees</vt:lpstr>
      <vt:lpstr>Chief of Security  Meagan Robertson  918-625-8592 meagan.robertson@okstate.edu chs.security@okstate.edu CHS Campus  </vt:lpstr>
      <vt:lpstr>Security Officers</vt:lpstr>
      <vt:lpstr>Security Department  1111 W. 17th Street Tulsa, Ok 74107 First Floor in CAME Building</vt:lpstr>
      <vt:lpstr>Security Requirements</vt:lpstr>
      <vt:lpstr>Cont. Vehicles</vt:lpstr>
      <vt:lpstr>Security Services </vt:lpstr>
      <vt:lpstr>Panic Alarms or Emergency Calls</vt:lpstr>
      <vt:lpstr>Suspicious Activity</vt:lpstr>
      <vt:lpstr>Cont. Suspicious Activity</vt:lpstr>
      <vt:lpstr>Court Orders/Protective Orders</vt:lpstr>
      <vt:lpstr>Title IX Issues</vt:lpstr>
      <vt:lpstr>Security Alerts</vt:lpstr>
      <vt:lpstr>PowerPoint Presentation</vt:lpstr>
      <vt:lpstr>Emergency Planning</vt:lpstr>
      <vt:lpstr>Fire Evacuation</vt:lpstr>
      <vt:lpstr>PowerPoint Presentation</vt:lpstr>
      <vt:lpstr>Fire </vt:lpstr>
      <vt:lpstr>Bomb Threats</vt:lpstr>
      <vt:lpstr>Severe Weather</vt:lpstr>
      <vt:lpstr>ACTIVE SHOOTER TIPS</vt:lpstr>
      <vt:lpstr>3 STEPS TO FOLLOW</vt:lpstr>
      <vt:lpstr>EVACUATE (IF POSSIBLE) </vt:lpstr>
      <vt:lpstr>ONCE YOU HAVE ESCAPED</vt:lpstr>
      <vt:lpstr>LOOK FOR WAYS/OBJECTS TO HELP BARRICADE DOORS</vt:lpstr>
      <vt:lpstr>LAST RESORT</vt:lpstr>
      <vt:lpstr>PowerPoint Presentation</vt:lpstr>
      <vt:lpstr>PowerPoint Presentation</vt:lpstr>
      <vt:lpstr>REPORT INJURIES</vt:lpstr>
      <vt:lpstr>Other Resources</vt:lpstr>
      <vt:lpstr>Conveying CHS-Security’s Mission Statement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OSU Center for Health Sciences Security and Safety Training for Employees</dc:title>
  <dc:creator>Robertson, Meagan Marie</dc:creator>
  <cp:lastModifiedBy>Robertson, Meagan Marie</cp:lastModifiedBy>
  <cp:revision>31</cp:revision>
  <dcterms:created xsi:type="dcterms:W3CDTF">2018-10-12T16:52:47Z</dcterms:created>
  <dcterms:modified xsi:type="dcterms:W3CDTF">2018-10-24T19:47:55Z</dcterms:modified>
</cp:coreProperties>
</file>